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2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82E317-9520-4742-9BC5-2BD22C68D8CB}" v="51" dt="2026-10-13T05:54:13.4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34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5/10/relationships/revisionInfo" Target="revisionInfo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ing xiao" userId="a8a48c44-eec9-491a-90d9-1bad99f62204" providerId="ADAL" clId="{75CCAACB-4A45-4361-B00B-2C7E853F923A}"/>
    <pc:docChg chg="modSld">
      <pc:chgData name="ying xiao" userId="a8a48c44-eec9-491a-90d9-1bad99f62204" providerId="ADAL" clId="{75CCAACB-4A45-4361-B00B-2C7E853F923A}" dt="2026-10-13T05:54:13.482" v="50"/>
      <pc:docMkLst>
        <pc:docMk/>
      </pc:docMkLst>
      <pc:sldChg chg="modSp">
        <pc:chgData name="ying xiao" userId="a8a48c44-eec9-491a-90d9-1bad99f62204" providerId="ADAL" clId="{75CCAACB-4A45-4361-B00B-2C7E853F923A}" dt="2026-10-13T05:30:06.321" v="4"/>
        <pc:sldMkLst>
          <pc:docMk/>
          <pc:sldMk cId="0" sldId="258"/>
        </pc:sldMkLst>
        <pc:graphicFrameChg chg="mod">
          <ac:chgData name="ying xiao" userId="a8a48c44-eec9-491a-90d9-1bad99f62204" providerId="ADAL" clId="{75CCAACB-4A45-4361-B00B-2C7E853F923A}" dt="2026-10-13T05:30:06.321" v="4"/>
          <ac:graphicFrameMkLst>
            <pc:docMk/>
            <pc:sldMk cId="0" sldId="258"/>
            <ac:graphicFrameMk id="6" creationId="{00000000-0000-0000-0000-000000000000}"/>
          </ac:graphicFrameMkLst>
        </pc:graphicFrameChg>
      </pc:sldChg>
      <pc:sldChg chg="modSp">
        <pc:chgData name="ying xiao" userId="a8a48c44-eec9-491a-90d9-1bad99f62204" providerId="ADAL" clId="{75CCAACB-4A45-4361-B00B-2C7E853F923A}" dt="2026-10-13T05:32:23.680" v="10"/>
        <pc:sldMkLst>
          <pc:docMk/>
          <pc:sldMk cId="0" sldId="259"/>
        </pc:sldMkLst>
        <pc:spChg chg="mod">
          <ac:chgData name="ying xiao" userId="a8a48c44-eec9-491a-90d9-1bad99f62204" providerId="ADAL" clId="{75CCAACB-4A45-4361-B00B-2C7E853F923A}" dt="2026-10-13T05:31:17.079" v="7"/>
          <ac:spMkLst>
            <pc:docMk/>
            <pc:sldMk cId="0" sldId="259"/>
            <ac:spMk id="10" creationId="{00000000-0000-0000-0000-000000000000}"/>
          </ac:spMkLst>
        </pc:spChg>
        <pc:spChg chg="mod">
          <ac:chgData name="ying xiao" userId="a8a48c44-eec9-491a-90d9-1bad99f62204" providerId="ADAL" clId="{75CCAACB-4A45-4361-B00B-2C7E853F923A}" dt="2026-10-13T05:32:23.680" v="10"/>
          <ac:spMkLst>
            <pc:docMk/>
            <pc:sldMk cId="0" sldId="259"/>
            <ac:spMk id="15" creationId="{00000000-0000-0000-0000-000000000000}"/>
          </ac:spMkLst>
        </pc:spChg>
      </pc:sldChg>
      <pc:sldChg chg="modSp">
        <pc:chgData name="ying xiao" userId="a8a48c44-eec9-491a-90d9-1bad99f62204" providerId="ADAL" clId="{75CCAACB-4A45-4361-B00B-2C7E853F923A}" dt="2026-10-13T05:35:37.888" v="13"/>
        <pc:sldMkLst>
          <pc:docMk/>
          <pc:sldMk cId="0" sldId="261"/>
        </pc:sldMkLst>
        <pc:spChg chg="mod">
          <ac:chgData name="ying xiao" userId="a8a48c44-eec9-491a-90d9-1bad99f62204" providerId="ADAL" clId="{75CCAACB-4A45-4361-B00B-2C7E853F923A}" dt="2026-10-13T05:35:04.947" v="11"/>
          <ac:spMkLst>
            <pc:docMk/>
            <pc:sldMk cId="0" sldId="261"/>
            <ac:spMk id="7" creationId="{00000000-0000-0000-0000-000000000000}"/>
          </ac:spMkLst>
        </pc:spChg>
        <pc:spChg chg="mod">
          <ac:chgData name="ying xiao" userId="a8a48c44-eec9-491a-90d9-1bad99f62204" providerId="ADAL" clId="{75CCAACB-4A45-4361-B00B-2C7E853F923A}" dt="2026-10-13T05:35:37.888" v="13"/>
          <ac:spMkLst>
            <pc:docMk/>
            <pc:sldMk cId="0" sldId="261"/>
            <ac:spMk id="9" creationId="{00000000-0000-0000-0000-000000000000}"/>
          </ac:spMkLst>
        </pc:spChg>
        <pc:spChg chg="mod">
          <ac:chgData name="ying xiao" userId="a8a48c44-eec9-491a-90d9-1bad99f62204" providerId="ADAL" clId="{75CCAACB-4A45-4361-B00B-2C7E853F923A}" dt="2026-10-13T05:35:12.522" v="12"/>
          <ac:spMkLst>
            <pc:docMk/>
            <pc:sldMk cId="0" sldId="261"/>
            <ac:spMk id="16" creationId="{00000000-0000-0000-0000-000000000000}"/>
          </ac:spMkLst>
        </pc:spChg>
      </pc:sldChg>
      <pc:sldChg chg="modSp">
        <pc:chgData name="ying xiao" userId="a8a48c44-eec9-491a-90d9-1bad99f62204" providerId="ADAL" clId="{75CCAACB-4A45-4361-B00B-2C7E853F923A}" dt="2026-10-13T05:37:33.115" v="14"/>
        <pc:sldMkLst>
          <pc:docMk/>
          <pc:sldMk cId="0" sldId="262"/>
        </pc:sldMkLst>
        <pc:spChg chg="mod">
          <ac:chgData name="ying xiao" userId="a8a48c44-eec9-491a-90d9-1bad99f62204" providerId="ADAL" clId="{75CCAACB-4A45-4361-B00B-2C7E853F923A}" dt="2026-10-13T05:37:33.115" v="14"/>
          <ac:spMkLst>
            <pc:docMk/>
            <pc:sldMk cId="0" sldId="262"/>
            <ac:spMk id="16" creationId="{00000000-0000-0000-0000-000000000000}"/>
          </ac:spMkLst>
        </pc:spChg>
      </pc:sldChg>
      <pc:sldChg chg="modSp">
        <pc:chgData name="ying xiao" userId="a8a48c44-eec9-491a-90d9-1bad99f62204" providerId="ADAL" clId="{75CCAACB-4A45-4361-B00B-2C7E853F923A}" dt="2026-10-13T05:41:14.652" v="29"/>
        <pc:sldMkLst>
          <pc:docMk/>
          <pc:sldMk cId="0" sldId="263"/>
        </pc:sldMkLst>
        <pc:spChg chg="mod">
          <ac:chgData name="ying xiao" userId="a8a48c44-eec9-491a-90d9-1bad99f62204" providerId="ADAL" clId="{75CCAACB-4A45-4361-B00B-2C7E853F923A}" dt="2026-10-13T05:41:14.652" v="29"/>
          <ac:spMkLst>
            <pc:docMk/>
            <pc:sldMk cId="0" sldId="263"/>
            <ac:spMk id="9" creationId="{00000000-0000-0000-0000-000000000000}"/>
          </ac:spMkLst>
        </pc:spChg>
        <pc:spChg chg="mod">
          <ac:chgData name="ying xiao" userId="a8a48c44-eec9-491a-90d9-1bad99f62204" providerId="ADAL" clId="{75CCAACB-4A45-4361-B00B-2C7E853F923A}" dt="2026-10-13T05:39:18.678" v="21"/>
          <ac:spMkLst>
            <pc:docMk/>
            <pc:sldMk cId="0" sldId="263"/>
            <ac:spMk id="18" creationId="{00000000-0000-0000-0000-000000000000}"/>
          </ac:spMkLst>
        </pc:spChg>
        <pc:spChg chg="mod">
          <ac:chgData name="ying xiao" userId="a8a48c44-eec9-491a-90d9-1bad99f62204" providerId="ADAL" clId="{75CCAACB-4A45-4361-B00B-2C7E853F923A}" dt="2026-10-13T05:38:50.819" v="19"/>
          <ac:spMkLst>
            <pc:docMk/>
            <pc:sldMk cId="0" sldId="263"/>
            <ac:spMk id="19" creationId="{00000000-0000-0000-0000-000000000000}"/>
          </ac:spMkLst>
        </pc:spChg>
      </pc:sldChg>
      <pc:sldChg chg="modSp">
        <pc:chgData name="ying xiao" userId="a8a48c44-eec9-491a-90d9-1bad99f62204" providerId="ADAL" clId="{75CCAACB-4A45-4361-B00B-2C7E853F923A}" dt="2026-10-13T05:42:14.771" v="32"/>
        <pc:sldMkLst>
          <pc:docMk/>
          <pc:sldMk cId="0" sldId="264"/>
        </pc:sldMkLst>
        <pc:spChg chg="mod">
          <ac:chgData name="ying xiao" userId="a8a48c44-eec9-491a-90d9-1bad99f62204" providerId="ADAL" clId="{75CCAACB-4A45-4361-B00B-2C7E853F923A}" dt="2026-10-13T05:41:55.091" v="31"/>
          <ac:spMkLst>
            <pc:docMk/>
            <pc:sldMk cId="0" sldId="264"/>
            <ac:spMk id="6" creationId="{00000000-0000-0000-0000-000000000000}"/>
          </ac:spMkLst>
        </pc:spChg>
        <pc:spChg chg="mod">
          <ac:chgData name="ying xiao" userId="a8a48c44-eec9-491a-90d9-1bad99f62204" providerId="ADAL" clId="{75CCAACB-4A45-4361-B00B-2C7E853F923A}" dt="2026-10-13T05:42:14.771" v="32"/>
          <ac:spMkLst>
            <pc:docMk/>
            <pc:sldMk cId="0" sldId="264"/>
            <ac:spMk id="8" creationId="{00000000-0000-0000-0000-000000000000}"/>
          </ac:spMkLst>
        </pc:spChg>
      </pc:sldChg>
      <pc:sldChg chg="modSp">
        <pc:chgData name="ying xiao" userId="a8a48c44-eec9-491a-90d9-1bad99f62204" providerId="ADAL" clId="{75CCAACB-4A45-4361-B00B-2C7E853F923A}" dt="2026-10-13T05:46:23.725" v="42"/>
        <pc:sldMkLst>
          <pc:docMk/>
          <pc:sldMk cId="0" sldId="265"/>
        </pc:sldMkLst>
        <pc:spChg chg="mod">
          <ac:chgData name="ying xiao" userId="a8a48c44-eec9-491a-90d9-1bad99f62204" providerId="ADAL" clId="{75CCAACB-4A45-4361-B00B-2C7E853F923A}" dt="2026-10-13T05:44:31.787" v="36"/>
          <ac:spMkLst>
            <pc:docMk/>
            <pc:sldMk cId="0" sldId="265"/>
            <ac:spMk id="4" creationId="{00000000-0000-0000-0000-000000000000}"/>
          </ac:spMkLst>
        </pc:spChg>
        <pc:spChg chg="mod">
          <ac:chgData name="ying xiao" userId="a8a48c44-eec9-491a-90d9-1bad99f62204" providerId="ADAL" clId="{75CCAACB-4A45-4361-B00B-2C7E853F923A}" dt="2026-10-13T05:45:01.303" v="37"/>
          <ac:spMkLst>
            <pc:docMk/>
            <pc:sldMk cId="0" sldId="265"/>
            <ac:spMk id="8" creationId="{00000000-0000-0000-0000-000000000000}"/>
          </ac:spMkLst>
        </pc:spChg>
        <pc:spChg chg="mod">
          <ac:chgData name="ying xiao" userId="a8a48c44-eec9-491a-90d9-1bad99f62204" providerId="ADAL" clId="{75CCAACB-4A45-4361-B00B-2C7E853F923A}" dt="2026-10-13T05:46:23.725" v="42"/>
          <ac:spMkLst>
            <pc:docMk/>
            <pc:sldMk cId="0" sldId="265"/>
            <ac:spMk id="21" creationId="{00000000-0000-0000-0000-000000000000}"/>
          </ac:spMkLst>
        </pc:spChg>
      </pc:sldChg>
      <pc:sldChg chg="modSp">
        <pc:chgData name="ying xiao" userId="a8a48c44-eec9-491a-90d9-1bad99f62204" providerId="ADAL" clId="{75CCAACB-4A45-4361-B00B-2C7E853F923A}" dt="2026-10-13T05:47:55.659" v="44"/>
        <pc:sldMkLst>
          <pc:docMk/>
          <pc:sldMk cId="0" sldId="267"/>
        </pc:sldMkLst>
        <pc:graphicFrameChg chg="mod">
          <ac:chgData name="ying xiao" userId="a8a48c44-eec9-491a-90d9-1bad99f62204" providerId="ADAL" clId="{75CCAACB-4A45-4361-B00B-2C7E853F923A}" dt="2026-10-13T05:47:55.659" v="44"/>
          <ac:graphicFrameMkLst>
            <pc:docMk/>
            <pc:sldMk cId="0" sldId="267"/>
            <ac:graphicFrameMk id="5" creationId="{00000000-0000-0000-0000-000000000000}"/>
          </ac:graphicFrameMkLst>
        </pc:graphicFrameChg>
      </pc:sldChg>
      <pc:sldChg chg="modSp">
        <pc:chgData name="ying xiao" userId="a8a48c44-eec9-491a-90d9-1bad99f62204" providerId="ADAL" clId="{75CCAACB-4A45-4361-B00B-2C7E853F923A}" dt="2026-10-13T05:49:23.005" v="46"/>
        <pc:sldMkLst>
          <pc:docMk/>
          <pc:sldMk cId="0" sldId="268"/>
        </pc:sldMkLst>
        <pc:spChg chg="mod">
          <ac:chgData name="ying xiao" userId="a8a48c44-eec9-491a-90d9-1bad99f62204" providerId="ADAL" clId="{75CCAACB-4A45-4361-B00B-2C7E853F923A}" dt="2026-10-13T05:49:23.005" v="46"/>
          <ac:spMkLst>
            <pc:docMk/>
            <pc:sldMk cId="0" sldId="268"/>
            <ac:spMk id="12" creationId="{00000000-0000-0000-0000-000000000000}"/>
          </ac:spMkLst>
        </pc:spChg>
      </pc:sldChg>
      <pc:sldChg chg="modSp">
        <pc:chgData name="ying xiao" userId="a8a48c44-eec9-491a-90d9-1bad99f62204" providerId="ADAL" clId="{75CCAACB-4A45-4361-B00B-2C7E853F923A}" dt="2026-10-13T05:51:48.745" v="48"/>
        <pc:sldMkLst>
          <pc:docMk/>
          <pc:sldMk cId="0" sldId="269"/>
        </pc:sldMkLst>
        <pc:spChg chg="mod">
          <ac:chgData name="ying xiao" userId="a8a48c44-eec9-491a-90d9-1bad99f62204" providerId="ADAL" clId="{75CCAACB-4A45-4361-B00B-2C7E853F923A}" dt="2026-10-13T05:51:48.745" v="48"/>
          <ac:spMkLst>
            <pc:docMk/>
            <pc:sldMk cId="0" sldId="269"/>
            <ac:spMk id="17" creationId="{00000000-0000-0000-0000-000000000000}"/>
          </ac:spMkLst>
        </pc:spChg>
      </pc:sldChg>
      <pc:sldChg chg="modSp">
        <pc:chgData name="ying xiao" userId="a8a48c44-eec9-491a-90d9-1bad99f62204" providerId="ADAL" clId="{75CCAACB-4A45-4361-B00B-2C7E853F923A}" dt="2026-10-13T05:54:13.482" v="50"/>
        <pc:sldMkLst>
          <pc:docMk/>
          <pc:sldMk cId="0" sldId="270"/>
        </pc:sldMkLst>
        <pc:spChg chg="mod">
          <ac:chgData name="ying xiao" userId="a8a48c44-eec9-491a-90d9-1bad99f62204" providerId="ADAL" clId="{75CCAACB-4A45-4361-B00B-2C7E853F923A}" dt="2026-10-13T05:54:13.482" v="50"/>
          <ac:spMkLst>
            <pc:docMk/>
            <pc:sldMk cId="0" sldId="270"/>
            <ac:spMk id="7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年交易额（亿元，测算）</c:v>
          </c:tx>
          <c:spPr>
            <a:solidFill>
              <a:srgbClr val="0F2A52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anchorCtr="0"/>
              <a:lstStyle/>
              <a:p>
                <a:pPr>
                  <a:defRPr sz="800" b="0" i="0" strike="noStrike" kern="1200" spc="0" baseline="0">
                    <a:solidFill>
                      <a:srgbClr val="0F2A52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3"/>
              <c:pt idx="0">
                <c:v>起步期2026Q4</c:v>
              </c:pt>
              <c:pt idx="1">
                <c:v>成长期2027</c:v>
              </c:pt>
              <c:pt idx="2">
                <c:v>跃升期2028</c:v>
              </c:pt>
            </c:strLit>
          </c:cat>
          <c:val>
            <c:numLit>
              <c:formatCode>General</c:formatCode>
              <c:ptCount val="3"/>
              <c:pt idx="0">
                <c:v>0.4</c:v>
              </c:pt>
              <c:pt idx="1">
                <c:v>1.75</c:v>
              </c:pt>
              <c:pt idx="2">
                <c:v>4</c:v>
              </c:pt>
            </c:numLit>
          </c:val>
          <c:extLst>
            <c:ext xmlns:c16="http://schemas.microsoft.com/office/drawing/2014/chart" uri="{C3380CC4-5D6E-409C-BE32-E72D297353CC}">
              <c16:uniqueId val="{00000000-A68B-4634-81C6-908121C695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7"/>
        <c:axId val="754001152"/>
        <c:axId val="753999904"/>
      </c:barChart>
      <c:catAx>
        <c:axId val="7540011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100" b="0" i="0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3999904"/>
        <c:crosses val="min"/>
        <c:auto val="1"/>
        <c:lblAlgn val="ctr"/>
        <c:lblOffset val="100"/>
        <c:noMultiLvlLbl val="0"/>
      </c:catAx>
      <c:valAx>
        <c:axId val="753999904"/>
        <c:scaling>
          <c:orientation val="minMax"/>
        </c:scaling>
        <c:delete val="0"/>
        <c:axPos val="l"/>
        <c:majorGridlines>
          <c:spPr>
            <a:ln w="9525">
              <a:solidFill>
                <a:srgbClr val="E6EBF2"/>
              </a:solidFill>
            </a:ln>
          </c:spPr>
        </c:majorGridlines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000" b="0" i="0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4001152"/>
        <c:crosses val="min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 w="0">
      <a:solidFill>
        <a:srgbClr val="DEE0E3"/>
      </a:solidFill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各位领导，下面汇报美线云链项目的战略定位。项目定位于舟山双向优品流通民生枢纽，立足盐仓客运中心转型，小切口、大民生、可复制、能落地。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汇报分六个部分：政策依据、项目概况与战略定位、人货场模型与三大工程、五优对接矩阵、实施路径与预期成效、以及请求支持事项。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页列了国家文件里和我们项目直接对口的六条。第十条一刻钟便民生活圈对应工程二，十九条品质电商对应我们的自营平台，二十条内外贸一体化对应双向流通进来这一端，二十三条千集万店对应周末集市，二十八条财政补贴贷款贴息是我们今天请求支持的政策依据，三十条工会经费对应B端集采和沙创项目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今年9月商务部等七部门刚出的五优行动，我们项目五个端全部对上：平台端推优靠自营平台选品，商家端创优靠30席孵化和16年手艺人树标准，消费端择优靠社区团购和小时达，出海端争优靠舟味上行把舟山海鲜卖全国，规范端护优靠统仓共配自己做品控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项目落在盐仓客运中心，翁洲大道199号。2028年甬舟铁路通车后长途客运自然退出，正好转型。一期是西侧站房4层加配套场地约3万平米，今年10月30日交付；二期高铁通车后东侧移交，整个枢纽约100亩。团队7人，已经在做花样馒头、卤味、生鲜和B端集采，不是从零开始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是项目的核心逻辑：双向货物流。进来这一端，全国优品通过我们的统仓共配进舟山，市民得实惠；出去这一端，舟山海鲜和手艺人产品通过直播选品和B端集采卖全国，渔民得收益。中间我们是供应链公司加自营平台加线下节点，自己采、自己仓、自己配，赚的是供应链效率的钱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人货场三位一体。人这一头有三类：C端市民、B端商户食堂、骑手手艺人；货就是双向优品流通，进来全国好物，出去舟山海鲜和手艺人产品；场分线上线下，线上有自营平台、社区团购、小时达、直播选品，线下有门店自提、周末集市、统仓共配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三大工程：舟味上行对接数商兴农，把舟山海鲜和手艺人产品卖出去；一刻钟便民对接便民生活圈，把馒头卤味生鲜送到市民家门口；新就业暖巢对接工会和党建，关联沙创项目覆盖舟山近10万新就业群体。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工程一舟味上行，路径很清楚：产地直采舟山海鲜和特色农产品，进我们自己的统仓做品控和溯源，然后通过直播选品间和B端集采两个通道出岛。16年面点手艺人带头把花样馒头这类产品标准化、品牌化。最后渔民得收益，手艺人得平台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工程二一刻钟便民，四个抓手：门店自提、周末集市、小时达闪购、社区团购。市民得到的是好货不贵、下楼即得、小时送到家、熟悉的味道。花样馒头和卤味是我们已经在做的品类，不是PPT上的概念。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工程三新就业暖巢，四个抓手：骑手驿站、短期公寓、技能培训、岗位对接。关联我们之前做的沙创项目，舟山近10万新就业群体包括骑手和农民工。对接工会和党建资源，做培训加沙龙加实训的闭环，让新就业群体暖下来、稳下来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页把五优行动和项目抓手一一对应。推优靠自营平台优品目录，创优靠30席孵化和16年手艺人树标准，择优靠社区团购和小时达，争优靠舟味上行把舟山海鲜卖全国，护优靠统仓共配和溯源台账。五个端都不是空话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三年三步走。2026年四季度起步期，一期交付，30席商户入驻，年交易额测算3000到5000万；2027年成长期，商户满员到150-200户，双向流通跑顺，交易额测算1.5到2亿；2028年跃升期，甬舟铁路通车，东侧站房移交，整个枢纽100亩整体运营，交易额测算3到5亿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页是预期成效，全部标注测算。直接就业200到300人，带动间接就业按1比3到1比5，成熟期入驻商户150到200户，税收按交易额3%到5%综合税负。交易额从起步期的4000万，到成长期1.75亿，到跃升期4亿，台阶式上升。这些都是测算口径，不是承诺值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是四方共赢飞轮。政府给节点和政策，得消费、税收、就业和民生；市民得到好货不贵、下楼即得，贡献消费和口碑；商户得到低成本进场和客流，贡献商品和就业；员工骑手得到岗位、培训和暖巢，贡献配送和服务。四方互相给互相得，飞轮转起来生态就自运行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请求五件事：一是场地10月30日按期移交并支持用途变更；二是纳入便民生活圈、数商兴农、新就业群体服务试点；三是按国家文件二十八条给装修补贴和贷款贴息；四是以政府名义发30席招商公告，对接国企和工会采购；五是2028年高铁通车后东侧站房整体预留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最后一句话：政府给一个节点，我们还一个生态。美线云链不是一个商业项目，是一个民生枢纽。小切口、大民生、可复制、能落地。请各位领导审议。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默认主题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5748369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A52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01600" cy="6858000"/>
          </a:xfrm>
          <a:prstGeom prst="roundRect">
            <a:avLst>
              <a:gd name="adj" fmla="val 0"/>
            </a:avLst>
          </a:prstGeom>
          <a:solidFill>
            <a:srgbClr val="C6202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 txBox="1"/>
          <p:nvPr/>
        </p:nvSpPr>
        <p:spPr>
          <a:xfrm>
            <a:off x="1015999" y="901700"/>
            <a:ext cx="1016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 dirty="0" err="1">
                <a:solidFill>
                  <a:srgbClr val="C8D7EB"/>
                </a:solidFill>
                <a:latin typeface="Noto Sans SC"/>
                <a:ea typeface="Noto Sans SC"/>
                <a:cs typeface="Noto Sans SC"/>
                <a:sym typeface="Noto Sans SC"/>
              </a:rPr>
              <a:t>舟山市商务局</a:t>
            </a:r>
            <a:r>
              <a:rPr lang="en-US" sz="1400" b="0" i="0" u="none" strike="noStrike" dirty="0">
                <a:solidFill>
                  <a:srgbClr val="C8D7EB"/>
                </a:solidFill>
                <a:latin typeface="Noto Sans SC"/>
                <a:ea typeface="Noto Sans SC"/>
                <a:cs typeface="Noto Sans SC"/>
                <a:sym typeface="Noto Sans SC"/>
              </a:rPr>
              <a:t> · </a:t>
            </a:r>
            <a:r>
              <a:rPr lang="en-US" sz="1400" b="0" i="0" u="none" strike="noStrike" dirty="0" err="1">
                <a:solidFill>
                  <a:srgbClr val="C8D7EB"/>
                </a:solidFill>
                <a:latin typeface="Noto Sans SC"/>
                <a:ea typeface="Noto Sans SC"/>
                <a:cs typeface="Noto Sans SC"/>
                <a:sym typeface="Noto Sans SC"/>
              </a:rPr>
              <a:t>专题汇报</a:t>
            </a:r>
            <a:endParaRPr lang="en-US" sz="1100" dirty="0"/>
          </a:p>
        </p:txBody>
      </p:sp>
      <p:sp>
        <p:nvSpPr>
          <p:cNvPr id="4" name="AutoShape 4"/>
          <p:cNvSpPr txBox="1"/>
          <p:nvPr/>
        </p:nvSpPr>
        <p:spPr>
          <a:xfrm>
            <a:off x="1015999" y="1847850"/>
            <a:ext cx="10160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25000"/>
              </a:lnSpc>
              <a:defRPr/>
            </a:pPr>
            <a:r>
              <a:rPr lang="en-US" sz="6000" b="1" i="0" u="none" strike="noStrike" dirty="0" err="1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美线云链</a:t>
            </a:r>
            <a:endParaRPr lang="en-US" sz="6000" b="1" dirty="0">
              <a:solidFill>
                <a:srgbClr val="FFFFFF"/>
              </a:solidFill>
              <a:latin typeface="Noto Sans SC"/>
              <a:ea typeface="Noto Sans SC"/>
            </a:endParaRPr>
          </a:p>
        </p:txBody>
      </p:sp>
      <p:sp>
        <p:nvSpPr>
          <p:cNvPr id="5" name="AutoShape 5"/>
          <p:cNvSpPr txBox="1"/>
          <p:nvPr/>
        </p:nvSpPr>
        <p:spPr>
          <a:xfrm>
            <a:off x="1015999" y="3175000"/>
            <a:ext cx="10160000" cy="1371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defRPr/>
            </a:pPr>
            <a:r>
              <a:rPr lang="zh-CN" altLang="zh-CN" sz="2800" b="1" dirty="0">
                <a:solidFill>
                  <a:srgbClr val="FFFFFF"/>
                </a:solidFill>
                <a:latin typeface="Noto Sans SC"/>
                <a:ea typeface="Noto Sans SC"/>
              </a:rPr>
              <a:t>智汇・品质电商数字产业园</a:t>
            </a:r>
            <a:endParaRPr lang="en-US" altLang="zh-CN" sz="2800" b="1" dirty="0">
              <a:solidFill>
                <a:srgbClr val="FFFFFF"/>
              </a:solidFill>
              <a:latin typeface="Noto Sans SC"/>
              <a:ea typeface="Noto Sans SC"/>
            </a:endParaRPr>
          </a:p>
          <a:p>
            <a:pPr>
              <a:defRPr/>
            </a:pPr>
            <a:endParaRPr lang="en-US" altLang="zh-CN" sz="2800" b="1" dirty="0">
              <a:solidFill>
                <a:srgbClr val="FFFFFF"/>
              </a:solidFill>
              <a:latin typeface="Noto Sans SC"/>
              <a:ea typeface="Noto Sans SC"/>
            </a:endParaRPr>
          </a:p>
          <a:p>
            <a:pPr>
              <a:defRPr/>
            </a:pPr>
            <a:r>
              <a:rPr lang="zh-CN" altLang="zh-CN" sz="2800" b="1" dirty="0">
                <a:solidFill>
                  <a:srgbClr val="FFFFFF"/>
                </a:solidFill>
                <a:latin typeface="Noto Sans SC"/>
                <a:ea typeface="Noto Sans SC"/>
              </a:rPr>
              <a:t>聚力新质生产力 打造陆海数商融合高地・战略定位汇报</a:t>
            </a:r>
            <a:endParaRPr lang="en-US" sz="2800" b="1" dirty="0">
              <a:solidFill>
                <a:srgbClr val="FFFFFF"/>
              </a:solidFill>
              <a:latin typeface="Noto Sans SC"/>
              <a:ea typeface="Noto Sans SC"/>
            </a:endParaRPr>
          </a:p>
        </p:txBody>
      </p:sp>
      <p:cxnSp>
        <p:nvCxnSpPr>
          <p:cNvPr id="6" name="Connector 6"/>
          <p:cNvCxnSpPr/>
          <p:nvPr/>
        </p:nvCxnSpPr>
        <p:spPr>
          <a:xfrm rot="-28647">
            <a:off x="1016026" y="4565650"/>
            <a:ext cx="152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C62026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7" name="AutoShape 7"/>
          <p:cNvSpPr txBox="1"/>
          <p:nvPr/>
        </p:nvSpPr>
        <p:spPr>
          <a:xfrm>
            <a:off x="1016000" y="4953000"/>
            <a:ext cx="1016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zh-CN" altLang="en-US" sz="1800" b="0" i="0" u="none" strike="noStrike" dirty="0">
                <a:solidFill>
                  <a:srgbClr val="DCE6F5"/>
                </a:solidFill>
                <a:latin typeface="Noto Sans SC"/>
                <a:ea typeface="Noto Sans SC"/>
                <a:cs typeface="Noto Sans SC"/>
                <a:sym typeface="Noto Sans SC"/>
              </a:rPr>
              <a:t>舟山新区品质电商</a:t>
            </a:r>
            <a:r>
              <a:rPr lang="en-US" sz="1800" b="0" i="0" u="none" strike="noStrike" dirty="0" err="1">
                <a:solidFill>
                  <a:srgbClr val="DCE6F5"/>
                </a:solidFill>
                <a:latin typeface="Noto Sans SC"/>
                <a:ea typeface="Noto Sans SC"/>
                <a:cs typeface="Noto Sans SC"/>
                <a:sym typeface="Noto Sans SC"/>
              </a:rPr>
              <a:t>双向流通民生枢纽</a:t>
            </a:r>
            <a:r>
              <a:rPr lang="en-US" sz="1800" b="0" i="0" u="none" strike="noStrike" dirty="0">
                <a:solidFill>
                  <a:srgbClr val="DCE6F5"/>
                </a:solidFill>
                <a:latin typeface="Noto Sans SC"/>
                <a:ea typeface="Noto Sans SC"/>
                <a:cs typeface="Noto Sans SC"/>
                <a:sym typeface="Noto Sans SC"/>
              </a:rPr>
              <a:t> · </a:t>
            </a:r>
            <a:r>
              <a:rPr lang="en-US" sz="1800" b="0" i="0" u="none" strike="noStrike" dirty="0" err="1">
                <a:solidFill>
                  <a:srgbClr val="DCE6F5"/>
                </a:solidFill>
                <a:latin typeface="Noto Sans SC"/>
                <a:ea typeface="Noto Sans SC"/>
                <a:cs typeface="Noto Sans SC"/>
                <a:sym typeface="Noto Sans SC"/>
              </a:rPr>
              <a:t>小切口</a:t>
            </a:r>
            <a:r>
              <a:rPr lang="en-US" sz="1800" b="0" i="0" u="none" strike="noStrike" dirty="0">
                <a:solidFill>
                  <a:srgbClr val="DCE6F5"/>
                </a:solidFill>
                <a:latin typeface="Noto Sans SC"/>
                <a:ea typeface="Noto Sans SC"/>
                <a:cs typeface="Noto Sans SC"/>
                <a:sym typeface="Noto Sans SC"/>
              </a:rPr>
              <a:t> · </a:t>
            </a:r>
            <a:r>
              <a:rPr lang="en-US" sz="1800" b="0" i="0" u="none" strike="noStrike" dirty="0" err="1">
                <a:solidFill>
                  <a:srgbClr val="DCE6F5"/>
                </a:solidFill>
                <a:latin typeface="Noto Sans SC"/>
                <a:ea typeface="Noto Sans SC"/>
                <a:cs typeface="Noto Sans SC"/>
                <a:sym typeface="Noto Sans SC"/>
              </a:rPr>
              <a:t>大民生</a:t>
            </a:r>
            <a:r>
              <a:rPr lang="en-US" sz="1800" b="0" i="0" u="none" strike="noStrike" dirty="0">
                <a:solidFill>
                  <a:srgbClr val="DCE6F5"/>
                </a:solidFill>
                <a:latin typeface="Noto Sans SC"/>
                <a:ea typeface="Noto Sans SC"/>
                <a:cs typeface="Noto Sans SC"/>
                <a:sym typeface="Noto Sans SC"/>
              </a:rPr>
              <a:t> · </a:t>
            </a:r>
            <a:r>
              <a:rPr lang="en-US" sz="1800" b="0" i="0" u="none" strike="noStrike" dirty="0" err="1">
                <a:solidFill>
                  <a:srgbClr val="DCE6F5"/>
                </a:solidFill>
                <a:latin typeface="Noto Sans SC"/>
                <a:ea typeface="Noto Sans SC"/>
                <a:cs typeface="Noto Sans SC"/>
                <a:sym typeface="Noto Sans SC"/>
              </a:rPr>
              <a:t>可复制</a:t>
            </a:r>
            <a:r>
              <a:rPr lang="en-US" sz="1800" b="0" i="0" u="none" strike="noStrike" dirty="0">
                <a:solidFill>
                  <a:srgbClr val="DCE6F5"/>
                </a:solidFill>
                <a:latin typeface="Noto Sans SC"/>
                <a:ea typeface="Noto Sans SC"/>
                <a:cs typeface="Noto Sans SC"/>
                <a:sym typeface="Noto Sans SC"/>
              </a:rPr>
              <a:t> · </a:t>
            </a:r>
            <a:r>
              <a:rPr lang="en-US" sz="1800" b="0" i="0" u="none" strike="noStrike" dirty="0" err="1">
                <a:solidFill>
                  <a:srgbClr val="DCE6F5"/>
                </a:solidFill>
                <a:latin typeface="Noto Sans SC"/>
                <a:ea typeface="Noto Sans SC"/>
                <a:cs typeface="Noto Sans SC"/>
                <a:sym typeface="Noto Sans SC"/>
              </a:rPr>
              <a:t>能落地</a:t>
            </a:r>
            <a:endParaRPr lang="en-US" sz="1100" dirty="0"/>
          </a:p>
        </p:txBody>
      </p:sp>
      <p:sp>
        <p:nvSpPr>
          <p:cNvPr id="8" name="AutoShape 8"/>
          <p:cNvSpPr txBox="1"/>
          <p:nvPr/>
        </p:nvSpPr>
        <p:spPr>
          <a:xfrm>
            <a:off x="1016000" y="5969000"/>
            <a:ext cx="508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25000"/>
              </a:lnSpc>
              <a:defRPr/>
            </a:pPr>
            <a:r>
              <a:rPr lang="en-US" sz="1400" b="0" i="0" u="none" strike="noStrike" dirty="0" err="1">
                <a:solidFill>
                  <a:srgbClr val="B4C3D7"/>
                </a:solidFill>
                <a:latin typeface="Noto Sans SC"/>
                <a:ea typeface="Noto Sans SC"/>
                <a:cs typeface="Noto Sans SC"/>
                <a:sym typeface="Noto Sans SC"/>
              </a:rPr>
              <a:t>汇报单位</a:t>
            </a:r>
            <a:r>
              <a:rPr lang="en-US" sz="1400" b="0" i="0" u="none" strike="noStrike" dirty="0">
                <a:solidFill>
                  <a:srgbClr val="B4C3D7"/>
                </a:solidFill>
                <a:latin typeface="Noto Sans SC"/>
                <a:ea typeface="Noto Sans SC"/>
                <a:cs typeface="Noto Sans SC"/>
                <a:sym typeface="Noto Sans SC"/>
              </a:rPr>
              <a:t>：</a:t>
            </a:r>
            <a:r>
              <a:rPr lang="zh-CN" altLang="en-US" dirty="0">
                <a:solidFill>
                  <a:srgbClr val="B4C3D7"/>
                </a:solidFill>
                <a:latin typeface="Noto Sans SC"/>
                <a:ea typeface="Noto Sans SC"/>
                <a:cs typeface="Noto Sans SC"/>
                <a:sym typeface="Noto Sans SC"/>
              </a:rPr>
              <a:t>浙江美线网络科技有限公司</a:t>
            </a:r>
            <a:endParaRPr lang="en-US" sz="1100" dirty="0"/>
          </a:p>
        </p:txBody>
      </p:sp>
      <p:sp>
        <p:nvSpPr>
          <p:cNvPr id="9" name="AutoShape 9"/>
          <p:cNvSpPr txBox="1"/>
          <p:nvPr/>
        </p:nvSpPr>
        <p:spPr>
          <a:xfrm>
            <a:off x="8636000" y="5969000"/>
            <a:ext cx="254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B4C3D7"/>
                </a:solidFill>
                <a:latin typeface="Noto Sans SC"/>
                <a:ea typeface="Noto Sans SC"/>
                <a:cs typeface="Noto Sans SC"/>
                <a:sym typeface="Noto Sans SC"/>
              </a:rPr>
              <a:t>2026年10月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0F2A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 txBox="1"/>
          <p:nvPr/>
        </p:nvSpPr>
        <p:spPr>
          <a:xfrm>
            <a:off x="762000" y="635000"/>
            <a:ext cx="7620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汇报提纲</a:t>
            </a:r>
            <a:endParaRPr lang="en-US" sz="1100"/>
          </a:p>
        </p:txBody>
      </p:sp>
      <p:sp>
        <p:nvSpPr>
          <p:cNvPr id="4" name="AutoShape 4"/>
          <p:cNvSpPr txBox="1"/>
          <p:nvPr/>
        </p:nvSpPr>
        <p:spPr>
          <a:xfrm>
            <a:off x="762000" y="1270000"/>
            <a:ext cx="762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788291"/>
                </a:solidFill>
                <a:latin typeface="Noto Sans SC"/>
                <a:ea typeface="Noto Sans SC"/>
                <a:cs typeface="Noto Sans SC"/>
                <a:sym typeface="Noto Sans SC"/>
              </a:rPr>
              <a:t>CONTENTS · 六个部分，一条主线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92">
            <a:off x="762004" y="1771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CE1E8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62000" y="2159000"/>
            <a:ext cx="457200" cy="457200"/>
          </a:xfrm>
          <a:prstGeom prst="roundRect">
            <a:avLst>
              <a:gd name="adj" fmla="val 0"/>
            </a:avLst>
          </a:prstGeom>
          <a:solidFill>
            <a:srgbClr val="0F2A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 txBox="1"/>
          <p:nvPr/>
        </p:nvSpPr>
        <p:spPr>
          <a:xfrm>
            <a:off x="762000" y="2159000"/>
            <a:ext cx="4572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/>
          </a:p>
        </p:txBody>
      </p:sp>
      <p:sp>
        <p:nvSpPr>
          <p:cNvPr id="8" name="AutoShape 8"/>
          <p:cNvSpPr txBox="1"/>
          <p:nvPr/>
        </p:nvSpPr>
        <p:spPr>
          <a:xfrm>
            <a:off x="1397000" y="2159000"/>
            <a:ext cx="4064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1E2837"/>
                </a:solidFill>
                <a:latin typeface="Noto Sans SC"/>
                <a:ea typeface="Noto Sans SC"/>
                <a:cs typeface="Noto Sans SC"/>
                <a:sym typeface="Noto Sans SC"/>
              </a:rPr>
              <a:t>政策依据</a:t>
            </a:r>
            <a:endParaRPr lang="en-US" sz="1100"/>
          </a:p>
        </p:txBody>
      </p:sp>
      <p:sp>
        <p:nvSpPr>
          <p:cNvPr id="9" name="AutoShape 9"/>
          <p:cNvSpPr txBox="1"/>
          <p:nvPr/>
        </p:nvSpPr>
        <p:spPr>
          <a:xfrm>
            <a:off x="1397000" y="2489200"/>
            <a:ext cx="4064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788291"/>
                </a:solidFill>
                <a:latin typeface="Noto Sans SC"/>
                <a:ea typeface="Noto Sans SC"/>
                <a:cs typeface="Noto Sans SC"/>
                <a:sym typeface="Noto Sans SC"/>
              </a:rPr>
              <a:t>两份文件、六条条款，逐条对标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2000" y="3175000"/>
            <a:ext cx="457200" cy="457200"/>
          </a:xfrm>
          <a:prstGeom prst="roundRect">
            <a:avLst>
              <a:gd name="adj" fmla="val 0"/>
            </a:avLst>
          </a:prstGeom>
          <a:solidFill>
            <a:srgbClr val="0F2A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 txBox="1"/>
          <p:nvPr/>
        </p:nvSpPr>
        <p:spPr>
          <a:xfrm>
            <a:off x="762000" y="3175000"/>
            <a:ext cx="4572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sp>
        <p:nvSpPr>
          <p:cNvPr id="12" name="AutoShape 12"/>
          <p:cNvSpPr txBox="1"/>
          <p:nvPr/>
        </p:nvSpPr>
        <p:spPr>
          <a:xfrm>
            <a:off x="1397000" y="3175000"/>
            <a:ext cx="4064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1E2837"/>
                </a:solidFill>
                <a:latin typeface="Noto Sans SC"/>
                <a:ea typeface="Noto Sans SC"/>
                <a:cs typeface="Noto Sans SC"/>
                <a:sym typeface="Noto Sans SC"/>
              </a:rPr>
              <a:t>项目概况与战略定位</a:t>
            </a:r>
            <a:endParaRPr lang="en-US" sz="1100"/>
          </a:p>
        </p:txBody>
      </p:sp>
      <p:sp>
        <p:nvSpPr>
          <p:cNvPr id="13" name="AutoShape 13"/>
          <p:cNvSpPr txBox="1"/>
          <p:nvPr/>
        </p:nvSpPr>
        <p:spPr>
          <a:xfrm>
            <a:off x="1397000" y="3505200"/>
            <a:ext cx="4064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788291"/>
                </a:solidFill>
                <a:latin typeface="Noto Sans SC"/>
                <a:ea typeface="Noto Sans SC"/>
                <a:cs typeface="Noto Sans SC"/>
                <a:sym typeface="Noto Sans SC"/>
              </a:rPr>
              <a:t>盐仓客运中心转型，双向流通枢纽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2000" y="4191000"/>
            <a:ext cx="457200" cy="457200"/>
          </a:xfrm>
          <a:prstGeom prst="roundRect">
            <a:avLst>
              <a:gd name="adj" fmla="val 0"/>
            </a:avLst>
          </a:prstGeom>
          <a:solidFill>
            <a:srgbClr val="0F2A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 txBox="1"/>
          <p:nvPr/>
        </p:nvSpPr>
        <p:spPr>
          <a:xfrm>
            <a:off x="762000" y="4191000"/>
            <a:ext cx="4572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sp>
        <p:nvSpPr>
          <p:cNvPr id="16" name="AutoShape 16"/>
          <p:cNvSpPr txBox="1"/>
          <p:nvPr/>
        </p:nvSpPr>
        <p:spPr>
          <a:xfrm>
            <a:off x="1397000" y="4191000"/>
            <a:ext cx="4064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1E2837"/>
                </a:solidFill>
                <a:latin typeface="Noto Sans SC"/>
                <a:ea typeface="Noto Sans SC"/>
                <a:cs typeface="Noto Sans SC"/>
                <a:sym typeface="Noto Sans SC"/>
              </a:rPr>
              <a:t>人货场模型与三大工程</a:t>
            </a:r>
            <a:endParaRPr lang="en-US" sz="1100"/>
          </a:p>
        </p:txBody>
      </p:sp>
      <p:sp>
        <p:nvSpPr>
          <p:cNvPr id="17" name="AutoShape 17"/>
          <p:cNvSpPr txBox="1"/>
          <p:nvPr/>
        </p:nvSpPr>
        <p:spPr>
          <a:xfrm>
            <a:off x="1397000" y="4521200"/>
            <a:ext cx="4064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788291"/>
                </a:solidFill>
                <a:latin typeface="Noto Sans SC"/>
                <a:ea typeface="Noto Sans SC"/>
                <a:cs typeface="Noto Sans SC"/>
                <a:sym typeface="Noto Sans SC"/>
              </a:rPr>
              <a:t>舟味上行 · 一刻钟便民 · 新就业暖巢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350000" y="2159000"/>
            <a:ext cx="457200" cy="457200"/>
          </a:xfrm>
          <a:prstGeom prst="roundRect">
            <a:avLst>
              <a:gd name="adj" fmla="val 0"/>
            </a:avLst>
          </a:prstGeom>
          <a:solidFill>
            <a:srgbClr val="0F2A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 txBox="1"/>
          <p:nvPr/>
        </p:nvSpPr>
        <p:spPr>
          <a:xfrm>
            <a:off x="6350000" y="2159000"/>
            <a:ext cx="4572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endParaRPr lang="en-US" sz="1100"/>
          </a:p>
        </p:txBody>
      </p:sp>
      <p:sp>
        <p:nvSpPr>
          <p:cNvPr id="20" name="AutoShape 20"/>
          <p:cNvSpPr txBox="1"/>
          <p:nvPr/>
        </p:nvSpPr>
        <p:spPr>
          <a:xfrm>
            <a:off x="6985000" y="2159000"/>
            <a:ext cx="4572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1E2837"/>
                </a:solidFill>
                <a:latin typeface="Noto Sans SC"/>
                <a:ea typeface="Noto Sans SC"/>
                <a:cs typeface="Noto Sans SC"/>
                <a:sym typeface="Noto Sans SC"/>
              </a:rPr>
              <a:t>"五优"对接矩阵</a:t>
            </a:r>
            <a:endParaRPr lang="en-US" sz="1100"/>
          </a:p>
        </p:txBody>
      </p:sp>
      <p:sp>
        <p:nvSpPr>
          <p:cNvPr id="21" name="AutoShape 21"/>
          <p:cNvSpPr txBox="1"/>
          <p:nvPr/>
        </p:nvSpPr>
        <p:spPr>
          <a:xfrm>
            <a:off x="6985000" y="2489200"/>
            <a:ext cx="4572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788291"/>
                </a:solidFill>
                <a:latin typeface="Noto Sans SC"/>
                <a:ea typeface="Noto Sans SC"/>
                <a:cs typeface="Noto Sans SC"/>
                <a:sym typeface="Noto Sans SC"/>
              </a:rPr>
              <a:t>品质推优 / 创优 / 择优 / 争优 / 护优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6350000" y="3175000"/>
            <a:ext cx="457200" cy="457200"/>
          </a:xfrm>
          <a:prstGeom prst="roundRect">
            <a:avLst>
              <a:gd name="adj" fmla="val 0"/>
            </a:avLst>
          </a:prstGeom>
          <a:solidFill>
            <a:srgbClr val="0F2A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AutoShape 23"/>
          <p:cNvSpPr txBox="1"/>
          <p:nvPr/>
        </p:nvSpPr>
        <p:spPr>
          <a:xfrm>
            <a:off x="6350000" y="3175000"/>
            <a:ext cx="4572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05</a:t>
            </a:r>
            <a:endParaRPr lang="en-US" sz="1100"/>
          </a:p>
        </p:txBody>
      </p:sp>
      <p:sp>
        <p:nvSpPr>
          <p:cNvPr id="24" name="AutoShape 24"/>
          <p:cNvSpPr txBox="1"/>
          <p:nvPr/>
        </p:nvSpPr>
        <p:spPr>
          <a:xfrm>
            <a:off x="6985000" y="3175000"/>
            <a:ext cx="4572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1E2837"/>
                </a:solidFill>
                <a:latin typeface="Noto Sans SC"/>
                <a:ea typeface="Noto Sans SC"/>
                <a:cs typeface="Noto Sans SC"/>
                <a:sym typeface="Noto Sans SC"/>
              </a:rPr>
              <a:t>实施路径与预期成效</a:t>
            </a:r>
            <a:endParaRPr lang="en-US" sz="1100"/>
          </a:p>
        </p:txBody>
      </p:sp>
      <p:sp>
        <p:nvSpPr>
          <p:cNvPr id="25" name="AutoShape 25"/>
          <p:cNvSpPr txBox="1"/>
          <p:nvPr/>
        </p:nvSpPr>
        <p:spPr>
          <a:xfrm>
            <a:off x="6985000" y="3505200"/>
            <a:ext cx="4572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788291"/>
                </a:solidFill>
                <a:latin typeface="Noto Sans SC"/>
                <a:ea typeface="Noto Sans SC"/>
                <a:cs typeface="Noto Sans SC"/>
                <a:sym typeface="Noto Sans SC"/>
              </a:rPr>
              <a:t>三年三步走，数据全部测算口径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6350000" y="4191000"/>
            <a:ext cx="457200" cy="457200"/>
          </a:xfrm>
          <a:prstGeom prst="roundRect">
            <a:avLst>
              <a:gd name="adj" fmla="val 0"/>
            </a:avLst>
          </a:prstGeom>
          <a:solidFill>
            <a:srgbClr val="C6202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7" name="AutoShape 27"/>
          <p:cNvSpPr txBox="1"/>
          <p:nvPr/>
        </p:nvSpPr>
        <p:spPr>
          <a:xfrm>
            <a:off x="6350000" y="4191000"/>
            <a:ext cx="4572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06</a:t>
            </a:r>
            <a:endParaRPr lang="en-US" sz="1100"/>
          </a:p>
        </p:txBody>
      </p:sp>
      <p:sp>
        <p:nvSpPr>
          <p:cNvPr id="28" name="AutoShape 28"/>
          <p:cNvSpPr txBox="1"/>
          <p:nvPr/>
        </p:nvSpPr>
        <p:spPr>
          <a:xfrm>
            <a:off x="6985000" y="4191000"/>
            <a:ext cx="4572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zh-CN" altLang="en-US" sz="1700" b="1" i="0" u="none" strike="noStrike" dirty="0">
                <a:solidFill>
                  <a:srgbClr val="1E2837"/>
                </a:solidFill>
                <a:latin typeface="Noto Sans SC"/>
                <a:ea typeface="Noto Sans SC"/>
                <a:cs typeface="Noto Sans SC"/>
                <a:sym typeface="Noto Sans SC"/>
              </a:rPr>
              <a:t>申请</a:t>
            </a:r>
            <a:r>
              <a:rPr lang="en-US" sz="1700" b="1" i="0" u="none" strike="noStrike" dirty="0" err="1">
                <a:solidFill>
                  <a:srgbClr val="1E2837"/>
                </a:solidFill>
                <a:latin typeface="Noto Sans SC"/>
                <a:ea typeface="Noto Sans SC"/>
                <a:cs typeface="Noto Sans SC"/>
                <a:sym typeface="Noto Sans SC"/>
              </a:rPr>
              <a:t>市委市政府支持</a:t>
            </a:r>
            <a:endParaRPr lang="en-US" sz="1100" dirty="0"/>
          </a:p>
        </p:txBody>
      </p:sp>
      <p:sp>
        <p:nvSpPr>
          <p:cNvPr id="29" name="AutoShape 29"/>
          <p:cNvSpPr txBox="1"/>
          <p:nvPr/>
        </p:nvSpPr>
        <p:spPr>
          <a:xfrm>
            <a:off x="6985000" y="4521200"/>
            <a:ext cx="4572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788291"/>
                </a:solidFill>
                <a:latin typeface="Noto Sans SC"/>
                <a:ea typeface="Noto Sans SC"/>
                <a:cs typeface="Noto Sans SC"/>
                <a:sym typeface="Noto Sans SC"/>
              </a:rPr>
              <a:t>政府给一个节点，我们还一个生态</a:t>
            </a:r>
            <a:endParaRPr lang="en-US" sz="1100"/>
          </a:p>
        </p:txBody>
      </p:sp>
      <p:cxnSp>
        <p:nvCxnSpPr>
          <p:cNvPr id="30" name="Connector 30"/>
          <p:cNvCxnSpPr/>
          <p:nvPr/>
        </p:nvCxnSpPr>
        <p:spPr>
          <a:xfrm rot="-4092">
            <a:off x="762004" y="5962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CE1E8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AutoShape 31"/>
          <p:cNvSpPr txBox="1"/>
          <p:nvPr/>
        </p:nvSpPr>
        <p:spPr>
          <a:xfrm>
            <a:off x="762000" y="6121400"/>
            <a:ext cx="1066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96A0AF"/>
                </a:solidFill>
                <a:latin typeface="Noto Sans SC"/>
                <a:ea typeface="Noto Sans SC"/>
                <a:cs typeface="Noto Sans SC"/>
                <a:sym typeface="Noto Sans SC"/>
              </a:rPr>
              <a:t>汇报口径：全部测算数据均标注"（测算）"，政策引用精准到条款号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0F2A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 txBox="1"/>
          <p:nvPr/>
        </p:nvSpPr>
        <p:spPr>
          <a:xfrm>
            <a:off x="762000" y="457200"/>
            <a:ext cx="1066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C62026"/>
                </a:solidFill>
                <a:latin typeface="Noto Sans SC"/>
                <a:ea typeface="Noto Sans SC"/>
                <a:cs typeface="Noto Sans SC"/>
                <a:sym typeface="Noto Sans SC"/>
              </a:rPr>
              <a:t>政策依据 · 一</a:t>
            </a:r>
            <a:endParaRPr lang="en-US" sz="1100"/>
          </a:p>
        </p:txBody>
      </p:sp>
      <p:sp>
        <p:nvSpPr>
          <p:cNvPr id="4" name="AutoShape 4"/>
          <p:cNvSpPr txBox="1"/>
          <p:nvPr/>
        </p:nvSpPr>
        <p:spPr>
          <a:xfrm>
            <a:off x="762000" y="7874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国家六条政策条条对口，项目不是另起炉灶</a:t>
            </a:r>
            <a:endParaRPr lang="en-US" sz="1100"/>
          </a:p>
        </p:txBody>
      </p:sp>
      <p:sp>
        <p:nvSpPr>
          <p:cNvPr id="5" name="AutoShape 5"/>
          <p:cNvSpPr txBox="1"/>
          <p:nvPr/>
        </p:nvSpPr>
        <p:spPr>
          <a:xfrm>
            <a:off x="762000" y="1346200"/>
            <a:ext cx="1066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788291"/>
                </a:solidFill>
                <a:latin typeface="Noto Sans SC"/>
                <a:ea typeface="Noto Sans SC"/>
                <a:cs typeface="Noto Sans SC"/>
                <a:sym typeface="Noto Sans SC"/>
              </a:rPr>
              <a:t>文件：中办、国办《提振消费专项行动方案》（2025年3月）</a:t>
            </a:r>
            <a:endParaRPr lang="en-US" sz="1100"/>
          </a:p>
        </p:txBody>
      </p:sp>
      <p:graphicFrame>
        <p:nvGraphicFramePr>
          <p:cNvPr id="6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4162660"/>
              </p:ext>
            </p:extLst>
          </p:nvPr>
        </p:nvGraphicFramePr>
        <p:xfrm>
          <a:off x="762000" y="1879600"/>
          <a:ext cx="10668000" cy="3810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1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条款号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A5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政策要点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A5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项目对应抓手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A5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C620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第（十）条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8F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283241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一刻钟便民生活圈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 dirty="0" err="1">
                          <a:solidFill>
                            <a:srgbClr val="283241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生鲜</a:t>
                      </a:r>
                      <a:r>
                        <a:rPr lang="zh-CN" altLang="en-US" sz="1200" b="0" i="0" u="none" strike="noStrike" dirty="0">
                          <a:solidFill>
                            <a:srgbClr val="283241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百货</a:t>
                      </a:r>
                      <a:r>
                        <a:rPr lang="en-US" sz="1200" b="0" i="0" u="none" strike="noStrike" dirty="0" err="1">
                          <a:solidFill>
                            <a:srgbClr val="283241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进社区、周末集市、小时达闪购</a:t>
                      </a:r>
                      <a:endParaRPr lang="en-US" sz="1100" dirty="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C620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第（十九）条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283241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品质电商、数字消费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283241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自营供应链平台、直播选品、对接"五优"行动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C620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第（二十）条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8F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283241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内外贸一体化、外贸优品拓内销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 dirty="0" err="1">
                          <a:solidFill>
                            <a:srgbClr val="283241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双向流通：全国优品进舟山</a:t>
                      </a:r>
                      <a:r>
                        <a:rPr lang="en-US" sz="1200" b="0" i="0" u="none" strike="noStrike" cap="none" dirty="0" err="1">
                          <a:solidFill>
                            <a:srgbClr val="283241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，</a:t>
                      </a:r>
                      <a:r>
                        <a:rPr lang="en-US" altLang="zh-CN" sz="1200" b="0" i="0" u="none" strike="noStrike" cap="none" dirty="0" err="1">
                          <a:solidFill>
                            <a:srgbClr val="283241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舟山优品卖全国</a:t>
                      </a:r>
                      <a:endParaRPr lang="en-US" sz="1200" b="0" i="0" u="none" strike="noStrike" cap="none" dirty="0">
                        <a:solidFill>
                          <a:srgbClr val="283241"/>
                        </a:solidFill>
                        <a:latin typeface="Noto Sans SC"/>
                        <a:ea typeface="Noto Sans SC"/>
                        <a:sym typeface="Arial"/>
                      </a:endParaRPr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C620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第（二十三）条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283241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智慧商圈、千集万店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283241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周末集市、统仓共配、30席首批签约商户</a:t>
                      </a:r>
                      <a:r>
                        <a:rPr lang="zh-CN" altLang="en-US" sz="1200" b="0" i="0" u="none" strike="noStrike" dirty="0">
                          <a:solidFill>
                            <a:srgbClr val="283241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特优</a:t>
                      </a:r>
                      <a:endParaRPr lang="en-US" sz="1100" dirty="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C620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第（二十八）条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8F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283241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财政补贴、贷款贴息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 dirty="0" err="1">
                          <a:solidFill>
                            <a:srgbClr val="283241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请求事项：一期装修补贴、入驻商户贴息支持</a:t>
                      </a:r>
                      <a:endParaRPr lang="en-US" sz="1100" dirty="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C620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第（三十）条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283241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工会经费用于节日慰问品、消费帮扶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 dirty="0" err="1">
                          <a:solidFill>
                            <a:srgbClr val="283241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B端集采：工会</a:t>
                      </a:r>
                      <a:r>
                        <a:rPr lang="en-US" sz="1200" b="0" i="0" u="none" strike="noStrike" dirty="0">
                          <a:solidFill>
                            <a:srgbClr val="283241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/</a:t>
                      </a:r>
                      <a:r>
                        <a:rPr lang="en-US" sz="1200" b="0" i="0" u="none" strike="noStrike" dirty="0" err="1">
                          <a:solidFill>
                            <a:srgbClr val="283241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食堂</a:t>
                      </a:r>
                      <a:r>
                        <a:rPr lang="en-US" sz="1200" b="0" i="0" u="none" strike="noStrike" dirty="0">
                          <a:solidFill>
                            <a:srgbClr val="283241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/</a:t>
                      </a:r>
                      <a:r>
                        <a:rPr lang="en-US" sz="1200" b="0" i="0" u="none" strike="noStrike" dirty="0" err="1">
                          <a:solidFill>
                            <a:srgbClr val="283241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企业采购，新就业群体</a:t>
                      </a:r>
                      <a:r>
                        <a:rPr lang="zh-CN" altLang="en-US" sz="1200" b="0" i="0" u="none" strike="noStrike" dirty="0">
                          <a:solidFill>
                            <a:srgbClr val="283241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慰问</a:t>
                      </a:r>
                      <a:endParaRPr lang="en-US" sz="1100" dirty="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AutoShape 7"/>
          <p:cNvSpPr txBox="1"/>
          <p:nvPr/>
        </p:nvSpPr>
        <p:spPr>
          <a:xfrm>
            <a:off x="762000" y="5969000"/>
            <a:ext cx="1066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96A0AF"/>
                </a:solidFill>
                <a:latin typeface="Noto Sans SC"/>
                <a:ea typeface="Noto Sans SC"/>
                <a:cs typeface="Noto Sans SC"/>
                <a:sym typeface="Noto Sans SC"/>
              </a:rPr>
              <a:t>来源：中办、国办《提振消费专项行动方案》（2025年3月），条款号以原文为准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0F2A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 txBox="1"/>
          <p:nvPr/>
        </p:nvSpPr>
        <p:spPr>
          <a:xfrm>
            <a:off x="762000" y="457200"/>
            <a:ext cx="1066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C62026"/>
                </a:solidFill>
                <a:latin typeface="Noto Sans SC"/>
                <a:ea typeface="Noto Sans SC"/>
                <a:cs typeface="Noto Sans SC"/>
                <a:sym typeface="Noto Sans SC"/>
              </a:rPr>
              <a:t>政策依据 · 二</a:t>
            </a:r>
            <a:endParaRPr lang="en-US" sz="1100"/>
          </a:p>
        </p:txBody>
      </p:sp>
      <p:sp>
        <p:nvSpPr>
          <p:cNvPr id="4" name="AutoShape 4"/>
          <p:cNvSpPr txBox="1"/>
          <p:nvPr/>
        </p:nvSpPr>
        <p:spPr>
          <a:xfrm>
            <a:off x="762000" y="7874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"五优"行动全链路覆盖，项目从平台到消费逐一对标</a:t>
            </a:r>
            <a:endParaRPr lang="en-US" sz="1100"/>
          </a:p>
        </p:txBody>
      </p:sp>
      <p:sp>
        <p:nvSpPr>
          <p:cNvPr id="5" name="AutoShape 5"/>
          <p:cNvSpPr txBox="1"/>
          <p:nvPr/>
        </p:nvSpPr>
        <p:spPr>
          <a:xfrm>
            <a:off x="762000" y="1346200"/>
            <a:ext cx="1066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788291"/>
                </a:solidFill>
                <a:latin typeface="Noto Sans SC"/>
                <a:ea typeface="Noto Sans SC"/>
                <a:cs typeface="Noto Sans SC"/>
                <a:sym typeface="Noto Sans SC"/>
              </a:rPr>
              <a:t>文件：商务部等7部门《品质电商"五优"行动》（2026年9月11日）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1905000"/>
            <a:ext cx="2032000" cy="3556000"/>
          </a:xfrm>
          <a:prstGeom prst="roundRect">
            <a:avLst>
              <a:gd name="adj" fmla="val 0"/>
            </a:avLst>
          </a:prstGeom>
          <a:solidFill>
            <a:srgbClr val="0F2A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 txBox="1"/>
          <p:nvPr/>
        </p:nvSpPr>
        <p:spPr>
          <a:xfrm>
            <a:off x="762000" y="2159000"/>
            <a:ext cx="203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品质推优</a:t>
            </a:r>
            <a:endParaRPr lang="en-US" sz="1100"/>
          </a:p>
        </p:txBody>
      </p:sp>
      <p:sp>
        <p:nvSpPr>
          <p:cNvPr id="8" name="AutoShape 8"/>
          <p:cNvSpPr txBox="1"/>
          <p:nvPr/>
        </p:nvSpPr>
        <p:spPr>
          <a:xfrm>
            <a:off x="762000" y="2540000"/>
            <a:ext cx="2032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C8D7EB"/>
                </a:solidFill>
                <a:latin typeface="Noto Sans SC"/>
                <a:ea typeface="Noto Sans SC"/>
                <a:cs typeface="Noto Sans SC"/>
                <a:sym typeface="Noto Sans SC"/>
              </a:rPr>
              <a:t>平台端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-34376">
            <a:off x="1143032" y="2978150"/>
            <a:ext cx="127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C62026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0" name="AutoShape 10"/>
          <p:cNvSpPr txBox="1"/>
          <p:nvPr/>
        </p:nvSpPr>
        <p:spPr>
          <a:xfrm>
            <a:off x="914400" y="3175000"/>
            <a:ext cx="17272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200" b="0" i="0" u="none" strike="noStrike" dirty="0" err="1">
                <a:solidFill>
                  <a:srgbClr val="E6EEF8"/>
                </a:solidFill>
                <a:latin typeface="Noto Sans SC"/>
                <a:ea typeface="Noto Sans SC"/>
                <a:cs typeface="Noto Sans SC"/>
                <a:sym typeface="Noto Sans SC"/>
              </a:rPr>
              <a:t>自营供应链平台建立优品目录，全国</a:t>
            </a:r>
            <a:r>
              <a:rPr lang="zh-CN" altLang="en-US" sz="1200" b="0" i="0" u="none" strike="noStrike" dirty="0">
                <a:solidFill>
                  <a:srgbClr val="E6EEF8"/>
                </a:solidFill>
                <a:latin typeface="Noto Sans SC"/>
                <a:ea typeface="Noto Sans SC"/>
                <a:cs typeface="Noto Sans SC"/>
                <a:sym typeface="Noto Sans SC"/>
              </a:rPr>
              <a:t>及舟山新区</a:t>
            </a:r>
            <a:r>
              <a:rPr lang="en-US" sz="1200" b="0" i="0" u="none" strike="noStrike" dirty="0" err="1">
                <a:solidFill>
                  <a:srgbClr val="E6EEF8"/>
                </a:solidFill>
                <a:latin typeface="Noto Sans SC"/>
                <a:ea typeface="Noto Sans SC"/>
                <a:cs typeface="Noto Sans SC"/>
                <a:sym typeface="Noto Sans SC"/>
              </a:rPr>
              <a:t>好物统一选品入库</a:t>
            </a:r>
            <a:endParaRPr lang="en-US" sz="1100" dirty="0"/>
          </a:p>
        </p:txBody>
      </p:sp>
      <p:sp>
        <p:nvSpPr>
          <p:cNvPr id="11" name="AutoShape 11"/>
          <p:cNvSpPr/>
          <p:nvPr/>
        </p:nvSpPr>
        <p:spPr>
          <a:xfrm>
            <a:off x="2946400" y="1905000"/>
            <a:ext cx="20320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F2A52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 txBox="1"/>
          <p:nvPr/>
        </p:nvSpPr>
        <p:spPr>
          <a:xfrm>
            <a:off x="2946400" y="2159000"/>
            <a:ext cx="203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品质创优</a:t>
            </a:r>
            <a:endParaRPr lang="en-US" sz="1100"/>
          </a:p>
        </p:txBody>
      </p:sp>
      <p:sp>
        <p:nvSpPr>
          <p:cNvPr id="13" name="AutoShape 13"/>
          <p:cNvSpPr txBox="1"/>
          <p:nvPr/>
        </p:nvSpPr>
        <p:spPr>
          <a:xfrm>
            <a:off x="2946400" y="2540000"/>
            <a:ext cx="2032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788291"/>
                </a:solidFill>
                <a:latin typeface="Noto Sans SC"/>
                <a:ea typeface="Noto Sans SC"/>
                <a:cs typeface="Noto Sans SC"/>
                <a:sym typeface="Noto Sans SC"/>
              </a:rPr>
              <a:t>商家端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34376">
            <a:off x="3327432" y="2978150"/>
            <a:ext cx="127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C62026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5" name="AutoShape 15"/>
          <p:cNvSpPr txBox="1"/>
          <p:nvPr/>
        </p:nvSpPr>
        <p:spPr>
          <a:xfrm>
            <a:off x="3098800" y="3175000"/>
            <a:ext cx="17272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200" b="0" i="0" u="none" strike="noStrike" dirty="0">
                <a:solidFill>
                  <a:srgbClr val="283241"/>
                </a:solidFill>
                <a:latin typeface="Noto Sans SC"/>
                <a:ea typeface="Noto Sans SC"/>
                <a:cs typeface="Noto Sans SC"/>
                <a:sym typeface="Noto Sans SC"/>
              </a:rPr>
              <a:t>30席首批签约商户孵化，</a:t>
            </a:r>
            <a:r>
              <a:rPr lang="zh-CN" altLang="en-US" sz="1200" dirty="0">
                <a:solidFill>
                  <a:srgbClr val="283241"/>
                </a:solidFill>
                <a:latin typeface="Noto Sans SC"/>
                <a:ea typeface="Noto Sans SC"/>
                <a:cs typeface="Noto Sans SC"/>
                <a:sym typeface="Noto Sans SC"/>
              </a:rPr>
              <a:t>源头直采一批商</a:t>
            </a:r>
            <a:r>
              <a:rPr lang="en-US" sz="1200" b="0" i="0" u="none" strike="noStrike" dirty="0" err="1">
                <a:solidFill>
                  <a:srgbClr val="283241"/>
                </a:solidFill>
                <a:latin typeface="Noto Sans SC"/>
                <a:ea typeface="Noto Sans SC"/>
                <a:cs typeface="Noto Sans SC"/>
                <a:sym typeface="Noto Sans SC"/>
              </a:rPr>
              <a:t>带头树标准</a:t>
            </a:r>
            <a:endParaRPr lang="en-US" sz="1100" dirty="0"/>
          </a:p>
        </p:txBody>
      </p:sp>
      <p:sp>
        <p:nvSpPr>
          <p:cNvPr id="16" name="AutoShape 16"/>
          <p:cNvSpPr/>
          <p:nvPr/>
        </p:nvSpPr>
        <p:spPr>
          <a:xfrm>
            <a:off x="5130800" y="1905000"/>
            <a:ext cx="20320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F2A52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 txBox="1"/>
          <p:nvPr/>
        </p:nvSpPr>
        <p:spPr>
          <a:xfrm>
            <a:off x="5130800" y="2159000"/>
            <a:ext cx="203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品质择优</a:t>
            </a:r>
            <a:endParaRPr lang="en-US" sz="1100"/>
          </a:p>
        </p:txBody>
      </p:sp>
      <p:sp>
        <p:nvSpPr>
          <p:cNvPr id="18" name="AutoShape 18"/>
          <p:cNvSpPr txBox="1"/>
          <p:nvPr/>
        </p:nvSpPr>
        <p:spPr>
          <a:xfrm>
            <a:off x="5130800" y="2540000"/>
            <a:ext cx="2032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788291"/>
                </a:solidFill>
                <a:latin typeface="Noto Sans SC"/>
                <a:ea typeface="Noto Sans SC"/>
                <a:cs typeface="Noto Sans SC"/>
                <a:sym typeface="Noto Sans SC"/>
              </a:rPr>
              <a:t>消费端</a:t>
            </a:r>
            <a:endParaRPr lang="en-US" sz="1100"/>
          </a:p>
        </p:txBody>
      </p:sp>
      <p:cxnSp>
        <p:nvCxnSpPr>
          <p:cNvPr id="19" name="Connector 19"/>
          <p:cNvCxnSpPr/>
          <p:nvPr/>
        </p:nvCxnSpPr>
        <p:spPr>
          <a:xfrm rot="-34376">
            <a:off x="5511832" y="2978150"/>
            <a:ext cx="127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C62026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0" name="AutoShape 20"/>
          <p:cNvSpPr txBox="1"/>
          <p:nvPr/>
        </p:nvSpPr>
        <p:spPr>
          <a:xfrm>
            <a:off x="5283200" y="3175000"/>
            <a:ext cx="17272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200" b="0" i="0" u="none" strike="noStrike">
                <a:solidFill>
                  <a:srgbClr val="283241"/>
                </a:solidFill>
                <a:latin typeface="Noto Sans SC"/>
                <a:ea typeface="Noto Sans SC"/>
                <a:cs typeface="Noto Sans SC"/>
                <a:sym typeface="Noto Sans SC"/>
              </a:rPr>
              <a:t>社区团购、小时达闪购、直播选品，帮市民挑好货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7315200" y="1905000"/>
            <a:ext cx="20320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F2A52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2" name="AutoShape 22"/>
          <p:cNvSpPr txBox="1"/>
          <p:nvPr/>
        </p:nvSpPr>
        <p:spPr>
          <a:xfrm>
            <a:off x="7315200" y="2159000"/>
            <a:ext cx="203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品质争优</a:t>
            </a:r>
            <a:endParaRPr lang="en-US" sz="1100"/>
          </a:p>
        </p:txBody>
      </p:sp>
      <p:sp>
        <p:nvSpPr>
          <p:cNvPr id="23" name="AutoShape 23"/>
          <p:cNvSpPr txBox="1"/>
          <p:nvPr/>
        </p:nvSpPr>
        <p:spPr>
          <a:xfrm>
            <a:off x="7315200" y="2540000"/>
            <a:ext cx="2032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788291"/>
                </a:solidFill>
                <a:latin typeface="Noto Sans SC"/>
                <a:ea typeface="Noto Sans SC"/>
                <a:cs typeface="Noto Sans SC"/>
                <a:sym typeface="Noto Sans SC"/>
              </a:rPr>
              <a:t>出海端</a:t>
            </a:r>
            <a:endParaRPr lang="en-US" sz="1100"/>
          </a:p>
        </p:txBody>
      </p:sp>
      <p:cxnSp>
        <p:nvCxnSpPr>
          <p:cNvPr id="24" name="Connector 24"/>
          <p:cNvCxnSpPr/>
          <p:nvPr/>
        </p:nvCxnSpPr>
        <p:spPr>
          <a:xfrm rot="-34376">
            <a:off x="7696232" y="2978150"/>
            <a:ext cx="127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C62026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5" name="AutoShape 25"/>
          <p:cNvSpPr txBox="1"/>
          <p:nvPr/>
        </p:nvSpPr>
        <p:spPr>
          <a:xfrm>
            <a:off x="7467600" y="3175000"/>
            <a:ext cx="17272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200" b="0" i="0" u="none" strike="noStrike">
                <a:solidFill>
                  <a:srgbClr val="283241"/>
                </a:solidFill>
                <a:latin typeface="Noto Sans SC"/>
                <a:ea typeface="Noto Sans SC"/>
                <a:cs typeface="Noto Sans SC"/>
                <a:sym typeface="Noto Sans SC"/>
              </a:rPr>
              <a:t>舟味上行工程：舟山海鲜、手艺人产品卖全国，渔民得收益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9499600" y="1905000"/>
            <a:ext cx="2032000" cy="3556000"/>
          </a:xfrm>
          <a:prstGeom prst="roundRect">
            <a:avLst>
              <a:gd name="adj" fmla="val 0"/>
            </a:avLst>
          </a:prstGeom>
          <a:solidFill>
            <a:srgbClr val="C6202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7" name="AutoShape 27"/>
          <p:cNvSpPr txBox="1"/>
          <p:nvPr/>
        </p:nvSpPr>
        <p:spPr>
          <a:xfrm>
            <a:off x="9499600" y="2159000"/>
            <a:ext cx="203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长效护优</a:t>
            </a:r>
            <a:endParaRPr lang="en-US" sz="1100"/>
          </a:p>
        </p:txBody>
      </p:sp>
      <p:sp>
        <p:nvSpPr>
          <p:cNvPr id="28" name="AutoShape 28"/>
          <p:cNvSpPr txBox="1"/>
          <p:nvPr/>
        </p:nvSpPr>
        <p:spPr>
          <a:xfrm>
            <a:off x="9499600" y="2540000"/>
            <a:ext cx="2032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FFE6E6"/>
                </a:solidFill>
                <a:latin typeface="Noto Sans SC"/>
                <a:ea typeface="Noto Sans SC"/>
                <a:cs typeface="Noto Sans SC"/>
                <a:sym typeface="Noto Sans SC"/>
              </a:rPr>
              <a:t>规范端</a:t>
            </a:r>
            <a:endParaRPr lang="en-US" sz="1100"/>
          </a:p>
        </p:txBody>
      </p:sp>
      <p:cxnSp>
        <p:nvCxnSpPr>
          <p:cNvPr id="29" name="Connector 29"/>
          <p:cNvCxnSpPr/>
          <p:nvPr/>
        </p:nvCxnSpPr>
        <p:spPr>
          <a:xfrm rot="-34376">
            <a:off x="9880632" y="2978150"/>
            <a:ext cx="127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FFFFFF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30" name="AutoShape 30"/>
          <p:cNvSpPr txBox="1"/>
          <p:nvPr/>
        </p:nvSpPr>
        <p:spPr>
          <a:xfrm>
            <a:off x="9652000" y="3175000"/>
            <a:ext cx="17272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200" b="0" i="0" u="none" strike="noStrike">
                <a:solidFill>
                  <a:srgbClr val="FFF0F0"/>
                </a:solidFill>
                <a:latin typeface="Noto Sans SC"/>
                <a:ea typeface="Noto Sans SC"/>
                <a:cs typeface="Noto Sans SC"/>
                <a:sym typeface="Noto Sans SC"/>
              </a:rPr>
              <a:t>统仓共配品控、溯源台账，自己采、自己仓、自己配</a:t>
            </a:r>
            <a:endParaRPr lang="en-US" sz="1100"/>
          </a:p>
        </p:txBody>
      </p:sp>
      <p:sp>
        <p:nvSpPr>
          <p:cNvPr id="31" name="AutoShape 31"/>
          <p:cNvSpPr txBox="1"/>
          <p:nvPr/>
        </p:nvSpPr>
        <p:spPr>
          <a:xfrm>
            <a:off x="762000" y="5969000"/>
            <a:ext cx="1066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96A0AF"/>
                </a:solidFill>
                <a:latin typeface="Noto Sans SC"/>
                <a:ea typeface="Noto Sans SC"/>
                <a:cs typeface="Noto Sans SC"/>
                <a:sym typeface="Noto Sans SC"/>
              </a:rPr>
              <a:t>来源：商务部等7部门《品质电商"五优"行动》（2026年9月11日）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0F2A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 txBox="1"/>
          <p:nvPr/>
        </p:nvSpPr>
        <p:spPr>
          <a:xfrm>
            <a:off x="762000" y="457200"/>
            <a:ext cx="1066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C62026"/>
                </a:solidFill>
                <a:latin typeface="Noto Sans SC"/>
                <a:ea typeface="Noto Sans SC"/>
                <a:cs typeface="Noto Sans SC"/>
                <a:sym typeface="Noto Sans SC"/>
              </a:rPr>
              <a:t>项目概况</a:t>
            </a:r>
            <a:endParaRPr lang="en-US" sz="1100"/>
          </a:p>
        </p:txBody>
      </p:sp>
      <p:sp>
        <p:nvSpPr>
          <p:cNvPr id="4" name="AutoShape 4"/>
          <p:cNvSpPr txBox="1"/>
          <p:nvPr/>
        </p:nvSpPr>
        <p:spPr>
          <a:xfrm>
            <a:off x="762000" y="7874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盐仓客运中心转身，3万㎡一期今年10月30日交付</a:t>
            </a:r>
            <a:endParaRPr lang="en-US" sz="1100"/>
          </a:p>
        </p:txBody>
      </p:sp>
      <p:sp>
        <p:nvSpPr>
          <p:cNvPr id="5" name="AutoShape 5"/>
          <p:cNvSpPr txBox="1"/>
          <p:nvPr/>
        </p:nvSpPr>
        <p:spPr>
          <a:xfrm>
            <a:off x="762000" y="1651000"/>
            <a:ext cx="5588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 dirty="0" err="1">
                <a:solidFill>
                  <a:srgbClr val="1E2837"/>
                </a:solidFill>
                <a:latin typeface="Noto Sans SC"/>
                <a:ea typeface="Noto Sans SC"/>
                <a:cs typeface="Noto Sans SC"/>
                <a:sym typeface="Noto Sans SC"/>
              </a:rPr>
              <a:t>为什么是这里</a:t>
            </a:r>
            <a:endParaRPr lang="en-US" sz="1800" dirty="0"/>
          </a:p>
        </p:txBody>
      </p:sp>
      <p:sp>
        <p:nvSpPr>
          <p:cNvPr id="6" name="AutoShape 6"/>
          <p:cNvSpPr txBox="1"/>
          <p:nvPr/>
        </p:nvSpPr>
        <p:spPr>
          <a:xfrm>
            <a:off x="762000" y="2057399"/>
            <a:ext cx="5371180" cy="3657621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1666"/>
              </a:lnSpc>
              <a:defRPr/>
            </a:pPr>
            <a:r>
              <a:rPr lang="en-US" sz="2000" b="0" i="0" u="none" strike="noStrike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位置：定海区盐仓街道，翁洲大道199号，原盐仓客运中心</a:t>
            </a:r>
            <a:endParaRPr lang="en-US" sz="1800" dirty="0"/>
          </a:p>
          <a:p>
            <a:pPr marL="0" indent="0" algn="l">
              <a:lnSpc>
                <a:spcPct val="141666"/>
              </a:lnSpc>
            </a:pPr>
            <a:r>
              <a:rPr lang="en-US" sz="2000" b="0" i="0" u="none" strike="noStrike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契机：2028年甬舟铁路通车，长途客运功能自然退出，场地转型</a:t>
            </a:r>
          </a:p>
          <a:p>
            <a:pPr marL="0" indent="0" algn="l">
              <a:lnSpc>
                <a:spcPct val="141666"/>
              </a:lnSpc>
            </a:pPr>
            <a:r>
              <a:rPr lang="en-US" sz="2000" b="0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节奏：一期西侧站房先行，二期高铁通车后东侧移交</a:t>
            </a:r>
            <a:endParaRPr lang="en-US" sz="2000" b="0" i="0" u="none" strike="noStrike" dirty="0">
              <a:solidFill>
                <a:srgbClr val="323C4B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cxnSp>
        <p:nvCxnSpPr>
          <p:cNvPr id="9" name="Connector 9"/>
          <p:cNvCxnSpPr/>
          <p:nvPr/>
        </p:nvCxnSpPr>
        <p:spPr>
          <a:xfrm rot="5388910">
            <a:off x="4889500" y="3740160"/>
            <a:ext cx="3937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CE1E8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AutoShape 10"/>
          <p:cNvSpPr txBox="1"/>
          <p:nvPr/>
        </p:nvSpPr>
        <p:spPr>
          <a:xfrm>
            <a:off x="7366000" y="1778000"/>
            <a:ext cx="406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3万㎡</a:t>
            </a:r>
            <a:endParaRPr lang="en-US" sz="1100"/>
          </a:p>
        </p:txBody>
      </p:sp>
      <p:sp>
        <p:nvSpPr>
          <p:cNvPr id="11" name="AutoShape 11"/>
          <p:cNvSpPr txBox="1"/>
          <p:nvPr/>
        </p:nvSpPr>
        <p:spPr>
          <a:xfrm>
            <a:off x="7366000" y="2438400"/>
            <a:ext cx="4064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788291"/>
                </a:solidFill>
                <a:latin typeface="Noto Sans SC"/>
                <a:ea typeface="Noto Sans SC"/>
                <a:cs typeface="Noto Sans SC"/>
                <a:sym typeface="Noto Sans SC"/>
              </a:rPr>
              <a:t>一期范围：西侧长途站房4层 + 配套露天场地</a:t>
            </a:r>
            <a:endParaRPr lang="en-US" sz="1100"/>
          </a:p>
        </p:txBody>
      </p:sp>
      <p:sp>
        <p:nvSpPr>
          <p:cNvPr id="12" name="AutoShape 12"/>
          <p:cNvSpPr txBox="1"/>
          <p:nvPr/>
        </p:nvSpPr>
        <p:spPr>
          <a:xfrm>
            <a:off x="7366000" y="2921000"/>
            <a:ext cx="406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C62026"/>
                </a:solidFill>
                <a:latin typeface="Noto Sans SC"/>
                <a:ea typeface="Noto Sans SC"/>
                <a:cs typeface="Noto Sans SC"/>
                <a:sym typeface="Noto Sans SC"/>
              </a:rPr>
              <a:t>10月30日</a:t>
            </a:r>
            <a:endParaRPr lang="en-US" sz="1100"/>
          </a:p>
        </p:txBody>
      </p:sp>
      <p:sp>
        <p:nvSpPr>
          <p:cNvPr id="13" name="AutoShape 13"/>
          <p:cNvSpPr txBox="1"/>
          <p:nvPr/>
        </p:nvSpPr>
        <p:spPr>
          <a:xfrm>
            <a:off x="7366000" y="3581400"/>
            <a:ext cx="4064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788291"/>
                </a:solidFill>
                <a:latin typeface="Noto Sans SC"/>
                <a:ea typeface="Noto Sans SC"/>
                <a:cs typeface="Noto Sans SC"/>
                <a:sym typeface="Noto Sans SC"/>
              </a:rPr>
              <a:t>一期交付节点（2026年）</a:t>
            </a:r>
            <a:endParaRPr lang="en-US" sz="1100"/>
          </a:p>
        </p:txBody>
      </p:sp>
      <p:sp>
        <p:nvSpPr>
          <p:cNvPr id="14" name="AutoShape 14"/>
          <p:cNvSpPr txBox="1"/>
          <p:nvPr/>
        </p:nvSpPr>
        <p:spPr>
          <a:xfrm>
            <a:off x="7366000" y="4064000"/>
            <a:ext cx="203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约100亩</a:t>
            </a:r>
            <a:endParaRPr lang="en-US" sz="1100"/>
          </a:p>
        </p:txBody>
      </p:sp>
      <p:sp>
        <p:nvSpPr>
          <p:cNvPr id="15" name="AutoShape 15"/>
          <p:cNvSpPr txBox="1"/>
          <p:nvPr/>
        </p:nvSpPr>
        <p:spPr>
          <a:xfrm>
            <a:off x="7366000" y="4597400"/>
            <a:ext cx="2286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100" b="0" i="0" u="none" strike="noStrike">
                <a:solidFill>
                  <a:srgbClr val="788291"/>
                </a:solidFill>
                <a:latin typeface="Noto Sans SC"/>
                <a:ea typeface="Noto Sans SC"/>
                <a:cs typeface="Noto Sans SC"/>
                <a:sym typeface="Noto Sans SC"/>
              </a:rPr>
              <a:t>二期整个枢纽（2028高铁通车后）</a:t>
            </a:r>
            <a:endParaRPr lang="en-US" sz="1100"/>
          </a:p>
        </p:txBody>
      </p:sp>
      <p:sp>
        <p:nvSpPr>
          <p:cNvPr id="18" name="AutoShape 18"/>
          <p:cNvSpPr txBox="1"/>
          <p:nvPr/>
        </p:nvSpPr>
        <p:spPr>
          <a:xfrm>
            <a:off x="7366000" y="5080000"/>
            <a:ext cx="406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 dirty="0">
                <a:solidFill>
                  <a:srgbClr val="C62026"/>
                </a:solidFill>
                <a:latin typeface="Noto Sans SC"/>
                <a:ea typeface="Noto Sans SC"/>
                <a:cs typeface="Noto Sans SC"/>
                <a:sym typeface="Noto Sans SC"/>
              </a:rPr>
              <a:t>招商政策：首批30席签约商户享3个月免租</a:t>
            </a:r>
            <a:endParaRPr lang="en-US" sz="1100" dirty="0"/>
          </a:p>
        </p:txBody>
      </p:sp>
      <p:sp>
        <p:nvSpPr>
          <p:cNvPr id="19" name="AutoShape 19"/>
          <p:cNvSpPr txBox="1"/>
          <p:nvPr/>
        </p:nvSpPr>
        <p:spPr>
          <a:xfrm>
            <a:off x="762000" y="6070600"/>
            <a:ext cx="1066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96A0AF"/>
                </a:solidFill>
                <a:latin typeface="Noto Sans SC"/>
                <a:ea typeface="Noto Sans SC"/>
                <a:cs typeface="Noto Sans SC"/>
                <a:sym typeface="Noto Sans SC"/>
              </a:rPr>
              <a:t>口径：面积为项目方提供数据；二期范围以高铁通车后实际移交为准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0F2A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 txBox="1"/>
          <p:nvPr/>
        </p:nvSpPr>
        <p:spPr>
          <a:xfrm>
            <a:off x="762000" y="457200"/>
            <a:ext cx="1066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C62026"/>
                </a:solidFill>
                <a:latin typeface="Noto Sans SC"/>
                <a:ea typeface="Noto Sans SC"/>
                <a:cs typeface="Noto Sans SC"/>
                <a:sym typeface="Noto Sans SC"/>
              </a:rPr>
              <a:t>战略定位</a:t>
            </a:r>
            <a:endParaRPr lang="en-US" sz="1100"/>
          </a:p>
        </p:txBody>
      </p:sp>
      <p:sp>
        <p:nvSpPr>
          <p:cNvPr id="4" name="AutoShape 4"/>
          <p:cNvSpPr txBox="1"/>
          <p:nvPr/>
        </p:nvSpPr>
        <p:spPr>
          <a:xfrm>
            <a:off x="762000" y="7874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 dirty="0" err="1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进来市民得实惠，出去渔</a:t>
            </a:r>
            <a:r>
              <a:rPr lang="zh-CN" altLang="en-US" sz="2600" b="1" i="0" u="none" strike="noStrike" dirty="0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农</a:t>
            </a:r>
            <a:r>
              <a:rPr lang="en-US" sz="2600" b="1" i="0" u="none" strike="noStrike" dirty="0" err="1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民得收益</a:t>
            </a:r>
            <a:endParaRPr lang="en-US" sz="1100" dirty="0"/>
          </a:p>
        </p:txBody>
      </p:sp>
      <p:sp>
        <p:nvSpPr>
          <p:cNvPr id="5" name="AutoShape 5"/>
          <p:cNvSpPr txBox="1"/>
          <p:nvPr/>
        </p:nvSpPr>
        <p:spPr>
          <a:xfrm>
            <a:off x="762000" y="1371600"/>
            <a:ext cx="10668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25000"/>
              </a:lnSpc>
              <a:defRPr/>
            </a:pPr>
            <a:r>
              <a:rPr lang="en-US" sz="1500" b="0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一句话定位：</a:t>
            </a:r>
            <a:r>
              <a:rPr lang="en-US" sz="1500" b="1" i="0" u="none" strike="noStrike" dirty="0" err="1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美线云链</a:t>
            </a:r>
            <a:r>
              <a:rPr lang="en-US" sz="1500" b="1" i="0" u="none" strike="noStrike" dirty="0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——</a:t>
            </a:r>
            <a:r>
              <a:rPr lang="zh-CN" altLang="en-US" sz="1500" b="1" dirty="0">
                <a:solidFill>
                  <a:srgbClr val="0F2A52"/>
                </a:solidFill>
                <a:latin typeface="Noto Sans SC"/>
                <a:ea typeface="Noto Sans SC"/>
                <a:sym typeface="Noto Sans SC"/>
              </a:rPr>
              <a:t>舟山新区品质电商</a:t>
            </a:r>
            <a:r>
              <a:rPr lang="en-US" altLang="zh-CN" sz="1500" b="1" dirty="0" err="1">
                <a:solidFill>
                  <a:srgbClr val="0F2A52"/>
                </a:solidFill>
                <a:latin typeface="Noto Sans SC"/>
                <a:ea typeface="Noto Sans SC"/>
                <a:sym typeface="Noto Sans SC"/>
              </a:rPr>
              <a:t>双向流通民生枢纽</a:t>
            </a:r>
            <a:r>
              <a:rPr lang="en-US" altLang="zh-CN" sz="1500" b="1" dirty="0">
                <a:solidFill>
                  <a:srgbClr val="0F2A52"/>
                </a:solidFill>
                <a:latin typeface="Noto Sans SC"/>
                <a:ea typeface="Noto Sans SC"/>
                <a:sym typeface="Noto Sans SC"/>
              </a:rPr>
              <a:t> · </a:t>
            </a:r>
            <a:r>
              <a:rPr lang="en-US" altLang="zh-CN" sz="1500" b="1" dirty="0" err="1">
                <a:solidFill>
                  <a:srgbClr val="0F2A52"/>
                </a:solidFill>
                <a:latin typeface="Noto Sans SC"/>
                <a:ea typeface="Noto Sans SC"/>
                <a:sym typeface="Noto Sans SC"/>
              </a:rPr>
              <a:t>小切口</a:t>
            </a:r>
            <a:r>
              <a:rPr lang="en-US" altLang="zh-CN" sz="1500" b="1" dirty="0">
                <a:solidFill>
                  <a:srgbClr val="0F2A52"/>
                </a:solidFill>
                <a:latin typeface="Noto Sans SC"/>
                <a:ea typeface="Noto Sans SC"/>
                <a:sym typeface="Noto Sans SC"/>
              </a:rPr>
              <a:t> · </a:t>
            </a:r>
            <a:r>
              <a:rPr lang="en-US" altLang="zh-CN" sz="1500" b="1" dirty="0" err="1">
                <a:solidFill>
                  <a:srgbClr val="0F2A52"/>
                </a:solidFill>
                <a:latin typeface="Noto Sans SC"/>
                <a:ea typeface="Noto Sans SC"/>
                <a:sym typeface="Noto Sans SC"/>
              </a:rPr>
              <a:t>大民生</a:t>
            </a:r>
            <a:r>
              <a:rPr lang="en-US" altLang="zh-CN" sz="1500" b="1" dirty="0">
                <a:solidFill>
                  <a:srgbClr val="0F2A52"/>
                </a:solidFill>
                <a:latin typeface="Noto Sans SC"/>
                <a:ea typeface="Noto Sans SC"/>
                <a:sym typeface="Noto Sans SC"/>
              </a:rPr>
              <a:t> · </a:t>
            </a:r>
            <a:r>
              <a:rPr lang="en-US" altLang="zh-CN" sz="1500" b="1" dirty="0" err="1">
                <a:solidFill>
                  <a:srgbClr val="0F2A52"/>
                </a:solidFill>
                <a:latin typeface="Noto Sans SC"/>
                <a:ea typeface="Noto Sans SC"/>
                <a:sym typeface="Noto Sans SC"/>
              </a:rPr>
              <a:t>可复制</a:t>
            </a:r>
            <a:r>
              <a:rPr lang="en-US" altLang="zh-CN" sz="1500" b="1" dirty="0">
                <a:solidFill>
                  <a:srgbClr val="0F2A52"/>
                </a:solidFill>
                <a:latin typeface="Noto Sans SC"/>
                <a:ea typeface="Noto Sans SC"/>
                <a:sym typeface="Noto Sans SC"/>
              </a:rPr>
              <a:t> · </a:t>
            </a:r>
            <a:r>
              <a:rPr lang="en-US" altLang="zh-CN" sz="1500" b="1" dirty="0" err="1">
                <a:solidFill>
                  <a:srgbClr val="0F2A52"/>
                </a:solidFill>
                <a:latin typeface="Noto Sans SC"/>
                <a:ea typeface="Noto Sans SC"/>
                <a:sym typeface="Noto Sans SC"/>
              </a:rPr>
              <a:t>能落地</a:t>
            </a:r>
            <a:endParaRPr lang="en-US" sz="1100" dirty="0"/>
          </a:p>
        </p:txBody>
      </p:sp>
      <p:sp>
        <p:nvSpPr>
          <p:cNvPr id="6" name="AutoShape 6"/>
          <p:cNvSpPr/>
          <p:nvPr/>
        </p:nvSpPr>
        <p:spPr>
          <a:xfrm>
            <a:off x="762000" y="2032000"/>
            <a:ext cx="3556000" cy="3048000"/>
          </a:xfrm>
          <a:prstGeom prst="roundRect">
            <a:avLst>
              <a:gd name="adj" fmla="val 0"/>
            </a:avLst>
          </a:prstGeom>
          <a:solidFill>
            <a:srgbClr val="F5F8F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 txBox="1"/>
          <p:nvPr/>
        </p:nvSpPr>
        <p:spPr>
          <a:xfrm>
            <a:off x="1016000" y="2286000"/>
            <a:ext cx="3048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 dirty="0" err="1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进来</a:t>
            </a:r>
            <a:r>
              <a:rPr lang="en-US" sz="1600" b="1" i="0" u="none" strike="noStrike" dirty="0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 · </a:t>
            </a:r>
            <a:r>
              <a:rPr lang="en-US" sz="1600" b="1" i="0" u="none" strike="noStrike" dirty="0" err="1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全国优品进</a:t>
            </a:r>
            <a:r>
              <a:rPr lang="zh-CN" altLang="en-US" sz="1600" b="1" i="0" u="none" strike="noStrike" dirty="0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新区</a:t>
            </a:r>
            <a:endParaRPr lang="en-US" sz="1100" dirty="0"/>
          </a:p>
        </p:txBody>
      </p:sp>
      <p:cxnSp>
        <p:nvCxnSpPr>
          <p:cNvPr id="8" name="Connector 8"/>
          <p:cNvCxnSpPr/>
          <p:nvPr/>
        </p:nvCxnSpPr>
        <p:spPr>
          <a:xfrm rot="-57290">
            <a:off x="1016053" y="27622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C62026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9" name="AutoShape 9"/>
          <p:cNvSpPr txBox="1"/>
          <p:nvPr/>
        </p:nvSpPr>
        <p:spPr>
          <a:xfrm>
            <a:off x="1016000" y="2971800"/>
            <a:ext cx="3048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50000"/>
              </a:lnSpc>
              <a:defRPr/>
            </a:pPr>
            <a:r>
              <a:rPr lang="en-US" sz="1600" b="0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各地特</a:t>
            </a:r>
            <a:r>
              <a:rPr lang="zh-CN" altLang="en-US" sz="1600" b="0" i="0" u="none" strike="noStrike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产</a:t>
            </a:r>
            <a:r>
              <a:rPr lang="en-US" altLang="zh-CN" sz="1600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、</a:t>
            </a:r>
            <a:r>
              <a:rPr lang="en-US" altLang="zh-CN" sz="1600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农产品</a:t>
            </a:r>
            <a:r>
              <a:rPr lang="en-US" sz="1600" b="0" i="0" u="none" strike="noStrike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、</a:t>
            </a:r>
            <a:r>
              <a:rPr lang="zh-CN" altLang="en-US" sz="1600" b="0" i="0" u="none" strike="noStrike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百货</a:t>
            </a:r>
            <a:endParaRPr lang="en-US" altLang="zh-CN" sz="1600" b="0" i="0" u="none" strike="noStrike" dirty="0">
              <a:solidFill>
                <a:srgbClr val="323C4B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>
              <a:lnSpc>
                <a:spcPct val="150000"/>
              </a:lnSpc>
              <a:defRPr/>
            </a:pPr>
            <a:r>
              <a:rPr lang="en-US" sz="1600" b="0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通过统仓共配进入舟山</a:t>
            </a:r>
            <a:endParaRPr lang="en-US" sz="1600" b="0" i="0" u="none" strike="noStrike" dirty="0">
              <a:solidFill>
                <a:srgbClr val="323C4B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1600" b="0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团购</a:t>
            </a:r>
            <a:r>
              <a:rPr lang="en-US" sz="1600" b="0" i="0" u="none" strike="noStrike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、</a:t>
            </a:r>
            <a:r>
              <a:rPr lang="zh-CN" altLang="en-US" sz="1600" b="0" i="0" u="none" strike="noStrike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到店、</a:t>
            </a:r>
            <a:r>
              <a:rPr lang="en-US" sz="1600" b="0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小时达直达市民</a:t>
            </a:r>
            <a:endParaRPr lang="en-US" sz="1600" b="0" i="0" u="none" strike="noStrike" dirty="0">
              <a:solidFill>
                <a:srgbClr val="323C4B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1600" b="1" i="0" u="none" strike="noStrike" dirty="0" err="1">
                <a:solidFill>
                  <a:srgbClr val="C62026"/>
                </a:solidFill>
                <a:latin typeface="Noto Sans SC"/>
                <a:ea typeface="Noto Sans SC"/>
                <a:cs typeface="Noto Sans SC"/>
                <a:sym typeface="Noto Sans SC"/>
              </a:rPr>
              <a:t>市民得实惠：好货不贵、下楼即得</a:t>
            </a:r>
            <a:endParaRPr lang="en-US" sz="1600" b="1" i="0" u="none" strike="noStrike" dirty="0">
              <a:solidFill>
                <a:srgbClr val="C62026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4699000" y="2286000"/>
            <a:ext cx="2794000" cy="2540000"/>
          </a:xfrm>
          <a:prstGeom prst="roundRect">
            <a:avLst>
              <a:gd name="adj" fmla="val 0"/>
            </a:avLst>
          </a:prstGeom>
          <a:solidFill>
            <a:srgbClr val="0F2A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 txBox="1"/>
          <p:nvPr/>
        </p:nvSpPr>
        <p:spPr>
          <a:xfrm>
            <a:off x="4699000" y="2667000"/>
            <a:ext cx="2794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美线云链</a:t>
            </a:r>
            <a:endParaRPr lang="en-US" sz="1100"/>
          </a:p>
        </p:txBody>
      </p:sp>
      <p:sp>
        <p:nvSpPr>
          <p:cNvPr id="12" name="AutoShape 12"/>
          <p:cNvSpPr txBox="1"/>
          <p:nvPr/>
        </p:nvSpPr>
        <p:spPr>
          <a:xfrm>
            <a:off x="4699000" y="3149600"/>
            <a:ext cx="279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C8D7EB"/>
                </a:solidFill>
                <a:latin typeface="Noto Sans SC"/>
                <a:ea typeface="Noto Sans SC"/>
                <a:cs typeface="Noto Sans SC"/>
                <a:sym typeface="Noto Sans SC"/>
              </a:rPr>
              <a:t>供应链公司 + 自营平台 + 线下节点</a:t>
            </a:r>
            <a:endParaRPr lang="en-US" sz="1100"/>
          </a:p>
        </p:txBody>
      </p:sp>
      <p:cxnSp>
        <p:nvCxnSpPr>
          <p:cNvPr id="13" name="Connector 13"/>
          <p:cNvCxnSpPr/>
          <p:nvPr/>
        </p:nvCxnSpPr>
        <p:spPr>
          <a:xfrm rot="-34376">
            <a:off x="5461032" y="3613150"/>
            <a:ext cx="127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C62026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4" name="AutoShape 14"/>
          <p:cNvSpPr txBox="1"/>
          <p:nvPr/>
        </p:nvSpPr>
        <p:spPr>
          <a:xfrm>
            <a:off x="4826000" y="3810000"/>
            <a:ext cx="254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333"/>
              </a:lnSpc>
              <a:defRPr/>
            </a:pPr>
            <a:r>
              <a:rPr lang="en-US" sz="1200" b="0" i="0" u="none" strike="noStrike">
                <a:solidFill>
                  <a:srgbClr val="E6EEF8"/>
                </a:solidFill>
                <a:latin typeface="Noto Sans SC"/>
                <a:ea typeface="Noto Sans SC"/>
                <a:cs typeface="Noto Sans SC"/>
                <a:sym typeface="Noto Sans SC"/>
              </a:rPr>
              <a:t>自己采 · 自己仓 · 自己配</a:t>
            </a:r>
            <a:endParaRPr lang="en-US" sz="1100"/>
          </a:p>
          <a:p>
            <a:pPr marL="0" indent="0" algn="ctr">
              <a:lnSpc>
                <a:spcPct val="133333"/>
              </a:lnSpc>
            </a:pPr>
            <a:r>
              <a:rPr lang="en-US" sz="1200" b="0" i="0" u="none" strike="noStrike">
                <a:solidFill>
                  <a:srgbClr val="E6EEF8"/>
                </a:solidFill>
                <a:latin typeface="Noto Sans SC"/>
                <a:ea typeface="Noto Sans SC"/>
                <a:cs typeface="Noto Sans SC"/>
                <a:sym typeface="Noto Sans SC"/>
              </a:rPr>
              <a:t>赚供应链效率的钱</a:t>
            </a:r>
          </a:p>
        </p:txBody>
      </p:sp>
      <p:sp>
        <p:nvSpPr>
          <p:cNvPr id="15" name="AutoShape 15"/>
          <p:cNvSpPr/>
          <p:nvPr/>
        </p:nvSpPr>
        <p:spPr>
          <a:xfrm>
            <a:off x="7874000" y="2032000"/>
            <a:ext cx="3556000" cy="3048000"/>
          </a:xfrm>
          <a:prstGeom prst="roundRect">
            <a:avLst>
              <a:gd name="adj" fmla="val 0"/>
            </a:avLst>
          </a:prstGeom>
          <a:solidFill>
            <a:srgbClr val="FCF5F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 txBox="1"/>
          <p:nvPr/>
        </p:nvSpPr>
        <p:spPr>
          <a:xfrm>
            <a:off x="8128000" y="2286000"/>
            <a:ext cx="3048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 dirty="0" err="1">
                <a:solidFill>
                  <a:srgbClr val="C62026"/>
                </a:solidFill>
                <a:latin typeface="Noto Sans SC"/>
                <a:ea typeface="Noto Sans SC"/>
                <a:cs typeface="Noto Sans SC"/>
                <a:sym typeface="Noto Sans SC"/>
              </a:rPr>
              <a:t>出去</a:t>
            </a:r>
            <a:r>
              <a:rPr lang="en-US" sz="1600" b="1" i="0" u="none" strike="noStrike" dirty="0">
                <a:solidFill>
                  <a:srgbClr val="C62026"/>
                </a:solidFill>
                <a:latin typeface="Noto Sans SC"/>
                <a:ea typeface="Noto Sans SC"/>
                <a:cs typeface="Noto Sans SC"/>
                <a:sym typeface="Noto Sans SC"/>
              </a:rPr>
              <a:t> · </a:t>
            </a:r>
            <a:r>
              <a:rPr lang="zh-CN" altLang="en-US" sz="1600" b="1" dirty="0">
                <a:solidFill>
                  <a:srgbClr val="C62026"/>
                </a:solidFill>
                <a:latin typeface="Noto Sans SC"/>
                <a:ea typeface="Noto Sans SC"/>
                <a:cs typeface="Noto Sans SC"/>
                <a:sym typeface="Noto Sans SC"/>
              </a:rPr>
              <a:t>新区</a:t>
            </a:r>
            <a:r>
              <a:rPr lang="en-US" sz="1600" b="1" i="0" u="none" strike="noStrike" dirty="0" err="1">
                <a:solidFill>
                  <a:srgbClr val="C62026"/>
                </a:solidFill>
                <a:latin typeface="Noto Sans SC"/>
                <a:ea typeface="Noto Sans SC"/>
                <a:cs typeface="Noto Sans SC"/>
                <a:sym typeface="Noto Sans SC"/>
              </a:rPr>
              <a:t>优品卖全国</a:t>
            </a:r>
            <a:endParaRPr lang="en-US" sz="1100" dirty="0"/>
          </a:p>
        </p:txBody>
      </p:sp>
      <p:cxnSp>
        <p:nvCxnSpPr>
          <p:cNvPr id="17" name="Connector 17"/>
          <p:cNvCxnSpPr/>
          <p:nvPr/>
        </p:nvCxnSpPr>
        <p:spPr>
          <a:xfrm rot="-57290">
            <a:off x="8128053" y="27622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0F2A52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8" name="AutoShape 18"/>
          <p:cNvSpPr txBox="1"/>
          <p:nvPr/>
        </p:nvSpPr>
        <p:spPr>
          <a:xfrm>
            <a:off x="8128000" y="2971800"/>
            <a:ext cx="3048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600" b="0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舟山海鲜、特色农产品</a:t>
            </a:r>
            <a:endParaRPr lang="en-US" sz="1600" dirty="0"/>
          </a:p>
          <a:p>
            <a:pPr marL="0" indent="0" algn="l">
              <a:lnSpc>
                <a:spcPct val="150000"/>
              </a:lnSpc>
            </a:pPr>
            <a:r>
              <a:rPr lang="en-US" sz="1600" b="0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通过直播选品、B端集采出岛</a:t>
            </a:r>
            <a:endParaRPr lang="en-US" sz="1600" b="0" i="0" u="none" strike="noStrike" dirty="0">
              <a:solidFill>
                <a:srgbClr val="323C4B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1600" b="1" i="0" u="none" strike="noStrike" dirty="0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渔</a:t>
            </a:r>
            <a:r>
              <a:rPr lang="zh-CN" altLang="en-US" sz="1600" b="1" i="0" u="none" strike="noStrike" dirty="0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农</a:t>
            </a:r>
            <a:r>
              <a:rPr lang="en-US" sz="1600" b="1" i="0" u="none" strike="noStrike" dirty="0" err="1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民得收益：好货卖出岛、卖出价</a:t>
            </a:r>
            <a:endParaRPr lang="en-US" sz="1600" b="1" i="0" u="none" strike="noStrike" dirty="0">
              <a:solidFill>
                <a:srgbClr val="0F2A52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cxnSp>
        <p:nvCxnSpPr>
          <p:cNvPr id="19" name="Connector 19"/>
          <p:cNvCxnSpPr/>
          <p:nvPr/>
        </p:nvCxnSpPr>
        <p:spPr>
          <a:xfrm rot="-114549">
            <a:off x="4318106" y="3549650"/>
            <a:ext cx="38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788291">
                <a:alpha val="10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cxnSp>
        <p:nvCxnSpPr>
          <p:cNvPr id="20" name="Connector 20"/>
          <p:cNvCxnSpPr/>
          <p:nvPr/>
        </p:nvCxnSpPr>
        <p:spPr>
          <a:xfrm rot="-114549">
            <a:off x="7493106" y="3549650"/>
            <a:ext cx="38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788291">
                <a:alpha val="10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sp>
        <p:nvSpPr>
          <p:cNvPr id="21" name="AutoShape 21"/>
          <p:cNvSpPr txBox="1"/>
          <p:nvPr/>
        </p:nvSpPr>
        <p:spPr>
          <a:xfrm>
            <a:off x="762000" y="5461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政府给一个节点，我们还一个生态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0F2A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 txBox="1"/>
          <p:nvPr/>
        </p:nvSpPr>
        <p:spPr>
          <a:xfrm>
            <a:off x="762000" y="457200"/>
            <a:ext cx="1066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C62026"/>
                </a:solidFill>
                <a:latin typeface="Noto Sans SC"/>
                <a:ea typeface="Noto Sans SC"/>
                <a:cs typeface="Noto Sans SC"/>
                <a:sym typeface="Noto Sans SC"/>
              </a:rPr>
              <a:t>人货场模型</a:t>
            </a:r>
            <a:endParaRPr lang="en-US" sz="1100"/>
          </a:p>
        </p:txBody>
      </p:sp>
      <p:sp>
        <p:nvSpPr>
          <p:cNvPr id="4" name="AutoShape 4"/>
          <p:cNvSpPr txBox="1"/>
          <p:nvPr/>
        </p:nvSpPr>
        <p:spPr>
          <a:xfrm>
            <a:off x="762000" y="7874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人货场三位一体，线上线下一个闭环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778000"/>
            <a:ext cx="3302000" cy="3810000"/>
          </a:xfrm>
          <a:prstGeom prst="roundRect">
            <a:avLst>
              <a:gd name="adj" fmla="val 0"/>
            </a:avLst>
          </a:prstGeom>
          <a:solidFill>
            <a:srgbClr val="F5F8F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 txBox="1"/>
          <p:nvPr/>
        </p:nvSpPr>
        <p:spPr>
          <a:xfrm>
            <a:off x="762000" y="2032000"/>
            <a:ext cx="3302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人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34376">
            <a:off x="1778032" y="2597150"/>
            <a:ext cx="127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C62026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8" name="AutoShape 8"/>
          <p:cNvSpPr txBox="1"/>
          <p:nvPr/>
        </p:nvSpPr>
        <p:spPr>
          <a:xfrm>
            <a:off x="1016000" y="2857500"/>
            <a:ext cx="2794000" cy="254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8333"/>
              </a:lnSpc>
              <a:defRPr/>
            </a:pPr>
            <a:r>
              <a:rPr lang="en-US" sz="1300" b="1" i="0" u="none" strike="noStrike" dirty="0" err="1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C端市民</a:t>
            </a:r>
            <a:r>
              <a:rPr lang="en-US" sz="1300" b="0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：社区居民，就近消费</a:t>
            </a:r>
            <a:endParaRPr lang="en-US" sz="1100" dirty="0"/>
          </a:p>
          <a:p>
            <a:pPr marL="0" indent="0" algn="l">
              <a:lnSpc>
                <a:spcPct val="158333"/>
              </a:lnSpc>
            </a:pPr>
            <a:r>
              <a:rPr lang="en-US" sz="1300" b="1" i="0" u="none" strike="noStrike" dirty="0" err="1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B端商户</a:t>
            </a:r>
            <a:r>
              <a:rPr lang="en-US" sz="1300" b="1" i="0" u="none" strike="noStrike" dirty="0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/</a:t>
            </a:r>
            <a:r>
              <a:rPr lang="en-US" sz="1300" b="1" i="0" u="none" strike="noStrike" dirty="0" err="1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食堂</a:t>
            </a:r>
            <a:r>
              <a:rPr lang="en-US" sz="1300" b="0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：工</a:t>
            </a:r>
            <a:r>
              <a:rPr lang="zh-CN" altLang="en-US" sz="1300" b="0" i="0" u="none" strike="noStrike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厂</a:t>
            </a:r>
            <a:r>
              <a:rPr lang="en-US" sz="1300" b="0" i="0" u="none" strike="noStrike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、</a:t>
            </a:r>
            <a:r>
              <a:rPr lang="en-US" sz="1300" b="0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企业、学校</a:t>
            </a:r>
            <a:endParaRPr lang="en-US" sz="1300" b="0" i="0" u="none" strike="noStrike" dirty="0">
              <a:solidFill>
                <a:srgbClr val="323C4B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333"/>
              </a:lnSpc>
            </a:pPr>
            <a:r>
              <a:rPr lang="en-US" sz="1300" b="1" i="0" u="none" strike="noStrike" dirty="0" err="1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骑手</a:t>
            </a:r>
            <a:r>
              <a:rPr lang="en-US" sz="1300" b="1" i="0" u="none" strike="noStrike" dirty="0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/</a:t>
            </a:r>
            <a:r>
              <a:rPr lang="en-US" sz="1300" b="1" i="0" u="none" strike="noStrike" dirty="0" err="1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手艺人</a:t>
            </a:r>
            <a:r>
              <a:rPr lang="en-US" sz="1300" b="0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：配送与生产两端</a:t>
            </a:r>
            <a:endParaRPr lang="en-US" sz="1300" b="0" i="0" u="none" strike="noStrike" dirty="0">
              <a:solidFill>
                <a:srgbClr val="323C4B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4445000" y="1778000"/>
            <a:ext cx="3302000" cy="3810000"/>
          </a:xfrm>
          <a:prstGeom prst="roundRect">
            <a:avLst>
              <a:gd name="adj" fmla="val 0"/>
            </a:avLst>
          </a:prstGeom>
          <a:solidFill>
            <a:srgbClr val="0F2A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 txBox="1"/>
          <p:nvPr/>
        </p:nvSpPr>
        <p:spPr>
          <a:xfrm>
            <a:off x="4445000" y="2032000"/>
            <a:ext cx="3302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货</a:t>
            </a:r>
            <a:endParaRPr lang="en-US" sz="1100"/>
          </a:p>
        </p:txBody>
      </p:sp>
      <p:cxnSp>
        <p:nvCxnSpPr>
          <p:cNvPr id="11" name="Connector 11"/>
          <p:cNvCxnSpPr/>
          <p:nvPr/>
        </p:nvCxnSpPr>
        <p:spPr>
          <a:xfrm rot="-34376">
            <a:off x="5461032" y="2597150"/>
            <a:ext cx="127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C62026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2" name="AutoShape 12"/>
          <p:cNvSpPr txBox="1"/>
          <p:nvPr/>
        </p:nvSpPr>
        <p:spPr>
          <a:xfrm>
            <a:off x="4699000" y="2857500"/>
            <a:ext cx="2794000" cy="254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8333"/>
              </a:lnSpc>
              <a:defRPr/>
            </a:pPr>
            <a:r>
              <a:rPr lang="en-US" sz="1300" b="1" i="0" u="none" strike="noStrike" dirty="0" err="1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双向优品流通</a:t>
            </a:r>
            <a:endParaRPr lang="en-US" sz="1100" dirty="0"/>
          </a:p>
          <a:p>
            <a:pPr marL="0" indent="0" algn="l">
              <a:lnSpc>
                <a:spcPct val="158333"/>
              </a:lnSpc>
            </a:pPr>
            <a:r>
              <a:rPr lang="en-US" sz="1300" b="0" i="0" u="none" strike="noStrike" dirty="0" err="1">
                <a:solidFill>
                  <a:srgbClr val="E6EEF8"/>
                </a:solidFill>
                <a:latin typeface="Noto Sans SC"/>
                <a:ea typeface="Noto Sans SC"/>
                <a:cs typeface="Noto Sans SC"/>
                <a:sym typeface="Noto Sans SC"/>
              </a:rPr>
              <a:t>进来：全国优品进舟山</a:t>
            </a:r>
            <a:r>
              <a:rPr lang="zh-CN" altLang="en-US" sz="1300" b="0" i="0" u="none" strike="noStrike" dirty="0">
                <a:solidFill>
                  <a:srgbClr val="E6EEF8"/>
                </a:solidFill>
                <a:latin typeface="Noto Sans SC"/>
                <a:ea typeface="Noto Sans SC"/>
                <a:cs typeface="Noto Sans SC"/>
                <a:sym typeface="Noto Sans SC"/>
              </a:rPr>
              <a:t>、产地直采</a:t>
            </a:r>
            <a:endParaRPr lang="en-US" sz="1300" b="0" i="0" u="none" strike="noStrike" dirty="0">
              <a:solidFill>
                <a:srgbClr val="E6EEF8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333"/>
              </a:lnSpc>
            </a:pPr>
            <a:r>
              <a:rPr lang="en-US" sz="1300" b="0" i="0" u="none" strike="noStrike" dirty="0" err="1">
                <a:solidFill>
                  <a:srgbClr val="E6EEF8"/>
                </a:solidFill>
                <a:latin typeface="Noto Sans SC"/>
                <a:ea typeface="Noto Sans SC"/>
                <a:cs typeface="Noto Sans SC"/>
                <a:sym typeface="Noto Sans SC"/>
              </a:rPr>
              <a:t>出去：舟山海鲜</a:t>
            </a:r>
            <a:r>
              <a:rPr lang="zh-CN" altLang="en-US" sz="1300" b="0" i="0" u="none" strike="noStrike" dirty="0">
                <a:solidFill>
                  <a:srgbClr val="E6EEF8"/>
                </a:solidFill>
                <a:latin typeface="Noto Sans SC"/>
                <a:ea typeface="Noto Sans SC"/>
                <a:cs typeface="Noto Sans SC"/>
                <a:sym typeface="Noto Sans SC"/>
              </a:rPr>
              <a:t>礼包</a:t>
            </a:r>
            <a:r>
              <a:rPr lang="en-US" sz="1300" b="0" i="0" u="none" strike="noStrike" dirty="0">
                <a:solidFill>
                  <a:srgbClr val="E6EEF8"/>
                </a:solidFill>
                <a:latin typeface="Noto Sans SC"/>
                <a:ea typeface="Noto Sans SC"/>
                <a:cs typeface="Noto Sans SC"/>
                <a:sym typeface="Noto Sans SC"/>
              </a:rPr>
              <a:t>、</a:t>
            </a:r>
            <a:r>
              <a:rPr lang="zh-CN" altLang="en-US" sz="1300" dirty="0">
                <a:solidFill>
                  <a:srgbClr val="E6EEF8"/>
                </a:solidFill>
                <a:latin typeface="Noto Sans SC"/>
                <a:ea typeface="Noto Sans SC"/>
                <a:cs typeface="Noto Sans SC"/>
                <a:sym typeface="Noto Sans SC"/>
              </a:rPr>
              <a:t>特色农副</a:t>
            </a:r>
            <a:r>
              <a:rPr lang="en-US" sz="1300" b="0" i="0" u="none" strike="noStrike" dirty="0" err="1">
                <a:solidFill>
                  <a:srgbClr val="E6EEF8"/>
                </a:solidFill>
                <a:latin typeface="Noto Sans SC"/>
                <a:ea typeface="Noto Sans SC"/>
                <a:cs typeface="Noto Sans SC"/>
                <a:sym typeface="Noto Sans SC"/>
              </a:rPr>
              <a:t>产品出岛</a:t>
            </a:r>
            <a:endParaRPr lang="en-US" sz="1300" b="0" i="0" u="none" strike="noStrike" dirty="0">
              <a:solidFill>
                <a:srgbClr val="E6EEF8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8128000" y="1778000"/>
            <a:ext cx="3302000" cy="3810000"/>
          </a:xfrm>
          <a:prstGeom prst="roundRect">
            <a:avLst>
              <a:gd name="adj" fmla="val 0"/>
            </a:avLst>
          </a:prstGeom>
          <a:solidFill>
            <a:srgbClr val="FCF5F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 txBox="1"/>
          <p:nvPr/>
        </p:nvSpPr>
        <p:spPr>
          <a:xfrm>
            <a:off x="8128000" y="2032000"/>
            <a:ext cx="3302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62026"/>
                </a:solidFill>
                <a:latin typeface="Noto Sans SC"/>
                <a:ea typeface="Noto Sans SC"/>
                <a:cs typeface="Noto Sans SC"/>
                <a:sym typeface="Noto Sans SC"/>
              </a:rPr>
              <a:t>场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-34376">
            <a:off x="9144032" y="2597150"/>
            <a:ext cx="127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0F2A52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6" name="AutoShape 16"/>
          <p:cNvSpPr txBox="1"/>
          <p:nvPr/>
        </p:nvSpPr>
        <p:spPr>
          <a:xfrm>
            <a:off x="8382000" y="2857500"/>
            <a:ext cx="2794000" cy="254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8333"/>
              </a:lnSpc>
              <a:defRPr/>
            </a:pPr>
            <a:r>
              <a:rPr lang="en-US" sz="1300" b="1" i="0" u="none" strike="noStrike" dirty="0" err="1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线上</a:t>
            </a:r>
            <a:r>
              <a:rPr lang="en-US" sz="1300" b="0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：自营供应链平台、社区团购、小时达闪购、直播选品</a:t>
            </a:r>
            <a:endParaRPr lang="en-US" sz="1100" dirty="0"/>
          </a:p>
          <a:p>
            <a:pPr marL="0" indent="0" algn="l">
              <a:lnSpc>
                <a:spcPct val="158333"/>
              </a:lnSpc>
            </a:pPr>
            <a:r>
              <a:rPr lang="en-US" sz="1300" b="1" i="0" u="none" strike="noStrike" dirty="0" err="1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线下</a:t>
            </a:r>
            <a:r>
              <a:rPr lang="en-US" sz="1300" b="0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：门店零售自提、周末集市</a:t>
            </a:r>
            <a:r>
              <a:rPr lang="en-US" sz="1300" b="0" i="0" u="none" strike="noStrike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、</a:t>
            </a:r>
            <a:r>
              <a:rPr lang="zh-CN" altLang="en-US" sz="1300" b="0" i="0" u="none" strike="noStrike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网红打卡、</a:t>
            </a:r>
            <a:r>
              <a:rPr lang="en-US" sz="1300" b="0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统仓共配</a:t>
            </a:r>
            <a:endParaRPr lang="en-US" sz="1300" b="0" i="0" u="none" strike="noStrike" dirty="0">
              <a:solidFill>
                <a:srgbClr val="323C4B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7" name="AutoShape 17"/>
          <p:cNvSpPr txBox="1"/>
          <p:nvPr/>
        </p:nvSpPr>
        <p:spPr>
          <a:xfrm>
            <a:off x="762000" y="5969000"/>
            <a:ext cx="1066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96A0AF"/>
                </a:solidFill>
                <a:latin typeface="Noto Sans SC"/>
                <a:ea typeface="Noto Sans SC"/>
                <a:cs typeface="Noto Sans SC"/>
                <a:sym typeface="Noto Sans SC"/>
              </a:rPr>
              <a:t>公司本质：供应链公司 + 自营平台 + 线下节点，自己采、自己仓、自己配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0F2A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 txBox="1"/>
          <p:nvPr/>
        </p:nvSpPr>
        <p:spPr>
          <a:xfrm>
            <a:off x="762000" y="457200"/>
            <a:ext cx="1066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C62026"/>
                </a:solidFill>
                <a:latin typeface="Noto Sans SC"/>
                <a:ea typeface="Noto Sans SC"/>
                <a:cs typeface="Noto Sans SC"/>
                <a:sym typeface="Noto Sans SC"/>
              </a:rPr>
              <a:t>三大工程总览</a:t>
            </a:r>
            <a:endParaRPr lang="en-US" sz="1100"/>
          </a:p>
        </p:txBody>
      </p:sp>
      <p:sp>
        <p:nvSpPr>
          <p:cNvPr id="4" name="AutoShape 4"/>
          <p:cNvSpPr txBox="1"/>
          <p:nvPr/>
        </p:nvSpPr>
        <p:spPr>
          <a:xfrm>
            <a:off x="762000" y="7874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三大工程各有对接，落在民生里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778000"/>
            <a:ext cx="3302000" cy="3683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F2A52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762000" y="1778000"/>
            <a:ext cx="3302000" cy="558800"/>
          </a:xfrm>
          <a:prstGeom prst="roundRect">
            <a:avLst>
              <a:gd name="adj" fmla="val 0"/>
            </a:avLst>
          </a:prstGeom>
          <a:solidFill>
            <a:srgbClr val="0F2A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 txBox="1"/>
          <p:nvPr/>
        </p:nvSpPr>
        <p:spPr>
          <a:xfrm>
            <a:off x="762000" y="1778000"/>
            <a:ext cx="3302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工程一 · 舟味上行</a:t>
            </a:r>
            <a:endParaRPr lang="en-US" sz="1100"/>
          </a:p>
        </p:txBody>
      </p:sp>
      <p:sp>
        <p:nvSpPr>
          <p:cNvPr id="8" name="AutoShape 8"/>
          <p:cNvSpPr txBox="1"/>
          <p:nvPr/>
        </p:nvSpPr>
        <p:spPr>
          <a:xfrm>
            <a:off x="1016000" y="2540000"/>
            <a:ext cx="279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C62026"/>
                </a:solidFill>
                <a:latin typeface="Noto Sans SC"/>
                <a:ea typeface="Noto Sans SC"/>
                <a:cs typeface="Noto Sans SC"/>
                <a:sym typeface="Noto Sans SC"/>
              </a:rPr>
              <a:t>对接：数商兴农</a:t>
            </a:r>
            <a:endParaRPr lang="en-US" sz="1100"/>
          </a:p>
        </p:txBody>
      </p:sp>
      <p:sp>
        <p:nvSpPr>
          <p:cNvPr id="9" name="AutoShape 9"/>
          <p:cNvSpPr txBox="1"/>
          <p:nvPr/>
        </p:nvSpPr>
        <p:spPr>
          <a:xfrm>
            <a:off x="1016000" y="2971800"/>
            <a:ext cx="2794000" cy="228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50000"/>
              </a:lnSpc>
              <a:defRPr/>
            </a:pPr>
            <a:r>
              <a:rPr lang="en-US" sz="1300" b="0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舟山海鲜、特色农产品</a:t>
            </a:r>
            <a:r>
              <a:rPr lang="zh-CN" altLang="en-US" sz="1300" b="0" i="0" u="none" strike="noStrike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、</a:t>
            </a:r>
            <a:r>
              <a:rPr lang="en-US" altLang="zh-CN" sz="1300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手艺人</a:t>
            </a:r>
            <a:r>
              <a:rPr lang="zh-CN" altLang="en-US" sz="1300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非遗产品</a:t>
            </a:r>
            <a:r>
              <a:rPr lang="en-US" sz="1300" b="0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出岛</a:t>
            </a:r>
            <a:endParaRPr lang="en-US" sz="1100" dirty="0"/>
          </a:p>
          <a:p>
            <a:pPr marL="0" indent="0" algn="l">
              <a:lnSpc>
                <a:spcPct val="150000"/>
              </a:lnSpc>
            </a:pPr>
            <a:r>
              <a:rPr lang="en-US" sz="1300" b="0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直播选品</a:t>
            </a:r>
            <a:r>
              <a:rPr lang="en-US" sz="1300" b="0" i="0" u="none" strike="noStrike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 + </a:t>
            </a:r>
            <a:r>
              <a:rPr lang="en-US" sz="1300" b="0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B端集采双通道</a:t>
            </a:r>
            <a:endParaRPr lang="en-US" sz="1300" b="0" i="0" u="none" strike="noStrike" dirty="0">
              <a:solidFill>
                <a:srgbClr val="323C4B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1300" b="1" i="0" u="none" strike="noStrike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渔</a:t>
            </a:r>
            <a:r>
              <a:rPr lang="zh-CN" altLang="en-US" sz="1300" b="1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农</a:t>
            </a:r>
            <a:r>
              <a:rPr lang="en-US" sz="1300" b="1" i="0" u="none" strike="noStrike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民</a:t>
            </a:r>
            <a:r>
              <a:rPr lang="zh-CN" altLang="en-US" sz="1300" b="1" i="0" u="none" strike="noStrike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手艺人</a:t>
            </a:r>
            <a:r>
              <a:rPr lang="en-US" sz="1300" b="1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得收益</a:t>
            </a:r>
            <a:endParaRPr lang="en-US" sz="1300" b="1" i="0" u="none" strike="noStrike" dirty="0">
              <a:solidFill>
                <a:srgbClr val="323C4B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4445000" y="1778000"/>
            <a:ext cx="3302000" cy="3683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F2A52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4445000" y="1778000"/>
            <a:ext cx="3302000" cy="558800"/>
          </a:xfrm>
          <a:prstGeom prst="roundRect">
            <a:avLst>
              <a:gd name="adj" fmla="val 0"/>
            </a:avLst>
          </a:prstGeom>
          <a:solidFill>
            <a:srgbClr val="0F2A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 txBox="1"/>
          <p:nvPr/>
        </p:nvSpPr>
        <p:spPr>
          <a:xfrm>
            <a:off x="4445000" y="1778000"/>
            <a:ext cx="3302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工程二 · 一刻钟便民</a:t>
            </a:r>
            <a:endParaRPr lang="en-US" sz="1100"/>
          </a:p>
        </p:txBody>
      </p:sp>
      <p:sp>
        <p:nvSpPr>
          <p:cNvPr id="13" name="AutoShape 13"/>
          <p:cNvSpPr txBox="1"/>
          <p:nvPr/>
        </p:nvSpPr>
        <p:spPr>
          <a:xfrm>
            <a:off x="4699000" y="2540000"/>
            <a:ext cx="279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C62026"/>
                </a:solidFill>
                <a:latin typeface="Noto Sans SC"/>
                <a:ea typeface="Noto Sans SC"/>
                <a:cs typeface="Noto Sans SC"/>
                <a:sym typeface="Noto Sans SC"/>
              </a:rPr>
              <a:t>对接：便民生活圈</a:t>
            </a:r>
            <a:endParaRPr lang="en-US" sz="1100"/>
          </a:p>
        </p:txBody>
      </p:sp>
      <p:sp>
        <p:nvSpPr>
          <p:cNvPr id="14" name="AutoShape 14"/>
          <p:cNvSpPr txBox="1"/>
          <p:nvPr/>
        </p:nvSpPr>
        <p:spPr>
          <a:xfrm>
            <a:off x="4699000" y="2971800"/>
            <a:ext cx="2794000" cy="228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300" b="0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生鲜进社区</a:t>
            </a:r>
            <a:endParaRPr lang="en-US" sz="1100" dirty="0"/>
          </a:p>
          <a:p>
            <a:pPr marL="0" indent="0" algn="l">
              <a:lnSpc>
                <a:spcPct val="150000"/>
              </a:lnSpc>
            </a:pPr>
            <a:r>
              <a:rPr lang="en-US" sz="1300" b="0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周末集市</a:t>
            </a:r>
            <a:r>
              <a:rPr lang="en-US" sz="1300" b="0" i="0" u="none" strike="noStrike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 + </a:t>
            </a:r>
            <a:r>
              <a:rPr lang="en-US" sz="1300" b="0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小时达闪购</a:t>
            </a:r>
            <a:endParaRPr lang="en-US" sz="1300" b="0" i="0" u="none" strike="noStrike" dirty="0">
              <a:solidFill>
                <a:srgbClr val="323C4B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1300" b="0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门店零售自提</a:t>
            </a:r>
            <a:endParaRPr lang="en-US" sz="1300" b="0" i="0" u="none" strike="noStrike" dirty="0">
              <a:solidFill>
                <a:srgbClr val="323C4B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1300" b="1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市民得实惠</a:t>
            </a:r>
            <a:endParaRPr lang="en-US" sz="1300" b="1" i="0" u="none" strike="noStrike" dirty="0">
              <a:solidFill>
                <a:srgbClr val="323C4B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8128000" y="1778000"/>
            <a:ext cx="3302000" cy="3683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C62026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8128000" y="1778000"/>
            <a:ext cx="3302000" cy="558800"/>
          </a:xfrm>
          <a:prstGeom prst="roundRect">
            <a:avLst>
              <a:gd name="adj" fmla="val 0"/>
            </a:avLst>
          </a:prstGeom>
          <a:solidFill>
            <a:srgbClr val="C6202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 txBox="1"/>
          <p:nvPr/>
        </p:nvSpPr>
        <p:spPr>
          <a:xfrm>
            <a:off x="8128000" y="1778000"/>
            <a:ext cx="3302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工程三 · 新就业暖巢</a:t>
            </a:r>
            <a:endParaRPr lang="en-US" sz="1100"/>
          </a:p>
        </p:txBody>
      </p:sp>
      <p:sp>
        <p:nvSpPr>
          <p:cNvPr id="18" name="AutoShape 18"/>
          <p:cNvSpPr txBox="1"/>
          <p:nvPr/>
        </p:nvSpPr>
        <p:spPr>
          <a:xfrm>
            <a:off x="8382000" y="2540000"/>
            <a:ext cx="279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 dirty="0" err="1">
                <a:solidFill>
                  <a:srgbClr val="C62026"/>
                </a:solidFill>
                <a:latin typeface="Noto Sans SC"/>
                <a:ea typeface="Noto Sans SC"/>
                <a:cs typeface="Noto Sans SC"/>
                <a:sym typeface="Noto Sans SC"/>
              </a:rPr>
              <a:t>对接</a:t>
            </a:r>
            <a:r>
              <a:rPr lang="en-US" sz="1200" b="1" i="0" u="none" strike="noStrike" dirty="0">
                <a:solidFill>
                  <a:srgbClr val="C62026"/>
                </a:solidFill>
                <a:latin typeface="Noto Sans SC"/>
                <a:ea typeface="Noto Sans SC"/>
                <a:cs typeface="Noto Sans SC"/>
                <a:sym typeface="Noto Sans SC"/>
              </a:rPr>
              <a:t>：</a:t>
            </a:r>
            <a:r>
              <a:rPr lang="zh-CN" altLang="en-US" sz="1200" b="1" i="0" u="none" strike="noStrike" dirty="0">
                <a:solidFill>
                  <a:srgbClr val="C62026"/>
                </a:solidFill>
                <a:latin typeface="Noto Sans SC"/>
                <a:ea typeface="Noto Sans SC"/>
                <a:cs typeface="Noto Sans SC"/>
                <a:sym typeface="Noto Sans SC"/>
              </a:rPr>
              <a:t>人社、</a:t>
            </a:r>
            <a:r>
              <a:rPr lang="en-US" sz="1200" b="1" i="0" u="none" strike="noStrike" dirty="0" err="1">
                <a:solidFill>
                  <a:srgbClr val="C62026"/>
                </a:solidFill>
                <a:latin typeface="Noto Sans SC"/>
                <a:ea typeface="Noto Sans SC"/>
                <a:cs typeface="Noto Sans SC"/>
                <a:sym typeface="Noto Sans SC"/>
              </a:rPr>
              <a:t>工会、党建</a:t>
            </a:r>
            <a:endParaRPr lang="en-US" sz="1100" dirty="0"/>
          </a:p>
        </p:txBody>
      </p:sp>
      <p:sp>
        <p:nvSpPr>
          <p:cNvPr id="19" name="AutoShape 19"/>
          <p:cNvSpPr txBox="1"/>
          <p:nvPr/>
        </p:nvSpPr>
        <p:spPr>
          <a:xfrm>
            <a:off x="8382000" y="2971800"/>
            <a:ext cx="2794000" cy="228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300" b="0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骑手驿站</a:t>
            </a:r>
            <a:r>
              <a:rPr lang="en-US" sz="1300" b="0" i="0" u="none" strike="noStrike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、</a:t>
            </a:r>
            <a:r>
              <a:rPr lang="zh-CN" altLang="en-US" sz="1300" b="0" i="0" u="none" strike="noStrike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维修加油</a:t>
            </a:r>
            <a:endParaRPr lang="en-US" sz="1100" dirty="0"/>
          </a:p>
          <a:p>
            <a:pPr marL="0" indent="0" algn="l">
              <a:lnSpc>
                <a:spcPct val="150000"/>
              </a:lnSpc>
            </a:pPr>
            <a:r>
              <a:rPr lang="en-US" sz="1300" b="0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技能培训、岗位对接</a:t>
            </a:r>
            <a:endParaRPr lang="en-US" sz="1300" b="0" i="0" u="none" strike="noStrike" dirty="0">
              <a:solidFill>
                <a:srgbClr val="323C4B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1300" b="0" i="0" u="none" strike="noStrike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舟山近10万新就业群体</a:t>
            </a:r>
          </a:p>
          <a:p>
            <a:pPr marL="0" indent="0" algn="l">
              <a:lnSpc>
                <a:spcPct val="150000"/>
              </a:lnSpc>
            </a:pPr>
            <a:r>
              <a:rPr lang="en-US" sz="1300" b="1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骑手</a:t>
            </a:r>
            <a:r>
              <a:rPr lang="zh-CN" altLang="en-US" sz="1300" b="1" i="0" u="none" strike="noStrike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、货车司机</a:t>
            </a:r>
            <a:r>
              <a:rPr lang="en-US" sz="1300" b="1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得归属</a:t>
            </a:r>
            <a:endParaRPr lang="en-US" sz="1300" b="1" i="0" u="none" strike="noStrike" dirty="0">
              <a:solidFill>
                <a:srgbClr val="323C4B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20" name="AutoShape 20"/>
          <p:cNvSpPr txBox="1"/>
          <p:nvPr/>
        </p:nvSpPr>
        <p:spPr>
          <a:xfrm>
            <a:off x="762000" y="5969000"/>
            <a:ext cx="1066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96A0AF"/>
                </a:solidFill>
                <a:latin typeface="Noto Sans SC"/>
                <a:ea typeface="Noto Sans SC"/>
                <a:cs typeface="Noto Sans SC"/>
                <a:sym typeface="Noto Sans SC"/>
              </a:rPr>
              <a:t>一条主线：让货双向流起来，让民生落下来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0F2A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 txBox="1"/>
          <p:nvPr/>
        </p:nvSpPr>
        <p:spPr>
          <a:xfrm>
            <a:off x="762000" y="457200"/>
            <a:ext cx="1066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C62026"/>
                </a:solidFill>
                <a:latin typeface="Noto Sans SC"/>
                <a:ea typeface="Noto Sans SC"/>
                <a:cs typeface="Noto Sans SC"/>
                <a:sym typeface="Noto Sans SC"/>
              </a:rPr>
              <a:t>工程一 · 舟味上行</a:t>
            </a:r>
            <a:endParaRPr lang="en-US" sz="1100"/>
          </a:p>
        </p:txBody>
      </p:sp>
      <p:sp>
        <p:nvSpPr>
          <p:cNvPr id="4" name="AutoShape 4"/>
          <p:cNvSpPr txBox="1"/>
          <p:nvPr/>
        </p:nvSpPr>
        <p:spPr>
          <a:xfrm>
            <a:off x="762000" y="7874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舟山海鲜和手艺人产品，卖全国去</a:t>
            </a:r>
            <a:endParaRPr lang="en-US" sz="1100"/>
          </a:p>
        </p:txBody>
      </p:sp>
      <p:sp>
        <p:nvSpPr>
          <p:cNvPr id="5" name="AutoShape 5"/>
          <p:cNvSpPr txBox="1"/>
          <p:nvPr/>
        </p:nvSpPr>
        <p:spPr>
          <a:xfrm>
            <a:off x="762000" y="1651000"/>
            <a:ext cx="508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E2837"/>
                </a:solidFill>
                <a:latin typeface="Noto Sans SC"/>
                <a:ea typeface="Noto Sans SC"/>
                <a:cs typeface="Noto Sans SC"/>
                <a:sym typeface="Noto Sans SC"/>
              </a:rPr>
              <a:t>做什么</a:t>
            </a:r>
            <a:endParaRPr lang="en-US" sz="1100"/>
          </a:p>
        </p:txBody>
      </p:sp>
      <p:sp>
        <p:nvSpPr>
          <p:cNvPr id="6" name="AutoShape 6"/>
          <p:cNvSpPr txBox="1"/>
          <p:nvPr/>
        </p:nvSpPr>
        <p:spPr>
          <a:xfrm>
            <a:off x="762000" y="2057400"/>
            <a:ext cx="5080000" cy="228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8333"/>
              </a:lnSpc>
              <a:defRPr/>
            </a:pPr>
            <a:r>
              <a:rPr lang="en-US" sz="1300" b="0" i="0" u="none" strike="noStrike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· </a:t>
            </a:r>
            <a:r>
              <a:rPr lang="en-US" sz="1300" b="0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舟山海鲜、特色农产品统一选品入库</a:t>
            </a:r>
            <a:endParaRPr lang="en-US" sz="1100" dirty="0"/>
          </a:p>
          <a:p>
            <a:pPr marL="0" indent="0" algn="l">
              <a:lnSpc>
                <a:spcPct val="158333"/>
              </a:lnSpc>
            </a:pPr>
            <a:r>
              <a:rPr lang="en-US" sz="1300" b="0" i="0" u="none" strike="noStrike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· </a:t>
            </a:r>
            <a:r>
              <a:rPr lang="zh-CN" altLang="en-US" sz="1300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非遗手艺人</a:t>
            </a:r>
            <a:r>
              <a:rPr lang="en-US" sz="1300" b="0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产品标准化、品牌化</a:t>
            </a:r>
            <a:endParaRPr lang="en-US" sz="1300" b="0" i="0" u="none" strike="noStrike" dirty="0">
              <a:solidFill>
                <a:srgbClr val="323C4B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333"/>
              </a:lnSpc>
            </a:pPr>
            <a:r>
              <a:rPr lang="en-US" sz="1300" b="0" i="0" u="none" strike="noStrike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· </a:t>
            </a:r>
            <a:r>
              <a:rPr lang="en-US" sz="1300" b="0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直播选品间</a:t>
            </a:r>
            <a:r>
              <a:rPr lang="en-US" sz="1300" b="0" i="0" u="none" strike="noStrike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 + </a:t>
            </a:r>
            <a:r>
              <a:rPr lang="en-US" sz="1300" b="0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B端集采双通道出岛</a:t>
            </a:r>
            <a:endParaRPr lang="en-US" sz="1300" b="0" i="0" u="none" strike="noStrike" dirty="0">
              <a:solidFill>
                <a:srgbClr val="323C4B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333"/>
              </a:lnSpc>
            </a:pPr>
            <a:r>
              <a:rPr lang="en-US" sz="1300" b="0" i="0" u="none" strike="noStrike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· </a:t>
            </a:r>
            <a:r>
              <a:rPr lang="en-US" sz="1300" b="0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对接数商兴农政策，统仓共配保品质</a:t>
            </a:r>
            <a:endParaRPr lang="en-US" sz="1300" b="0" i="0" u="none" strike="noStrike" dirty="0">
              <a:solidFill>
                <a:srgbClr val="323C4B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7" name="AutoShape 7"/>
          <p:cNvSpPr txBox="1"/>
          <p:nvPr/>
        </p:nvSpPr>
        <p:spPr>
          <a:xfrm>
            <a:off x="762000" y="4572000"/>
            <a:ext cx="508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C62026"/>
                </a:solidFill>
                <a:latin typeface="Noto Sans SC"/>
                <a:ea typeface="Noto Sans SC"/>
                <a:cs typeface="Noto Sans SC"/>
                <a:sym typeface="Noto Sans SC"/>
              </a:rPr>
              <a:t>落到谁身上</a:t>
            </a:r>
            <a:endParaRPr lang="en-US" sz="1100"/>
          </a:p>
        </p:txBody>
      </p:sp>
      <p:sp>
        <p:nvSpPr>
          <p:cNvPr id="8" name="AutoShape 8"/>
          <p:cNvSpPr txBox="1"/>
          <p:nvPr/>
        </p:nvSpPr>
        <p:spPr>
          <a:xfrm>
            <a:off x="762000" y="4978400"/>
            <a:ext cx="508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1666"/>
              </a:lnSpc>
              <a:defRPr/>
            </a:pPr>
            <a:r>
              <a:rPr lang="en-US" sz="1400" b="0" i="0" u="none" strike="noStrike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渔</a:t>
            </a:r>
            <a:r>
              <a:rPr lang="zh-CN" altLang="en-US" sz="1400" b="0" i="0" u="none" strike="noStrike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农</a:t>
            </a:r>
            <a:r>
              <a:rPr lang="en-US" sz="1400" b="0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民得收益：好货卖出岛、卖出价</a:t>
            </a:r>
            <a:endParaRPr lang="en-US" sz="1100" dirty="0"/>
          </a:p>
          <a:p>
            <a:pPr marL="0" indent="0" algn="l">
              <a:lnSpc>
                <a:spcPct val="141666"/>
              </a:lnSpc>
            </a:pPr>
            <a:r>
              <a:rPr lang="en-US" sz="1400" b="0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手艺人得平台：手艺变成可持续生意</a:t>
            </a:r>
            <a:endParaRPr lang="en-US" sz="1400" b="0" i="0" u="none" strike="noStrike" dirty="0">
              <a:solidFill>
                <a:srgbClr val="323C4B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6604000" y="1778000"/>
            <a:ext cx="4826000" cy="3810000"/>
          </a:xfrm>
          <a:prstGeom prst="roundRect">
            <a:avLst>
              <a:gd name="adj" fmla="val 0"/>
            </a:avLst>
          </a:prstGeom>
          <a:solidFill>
            <a:srgbClr val="F5F8F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 txBox="1"/>
          <p:nvPr/>
        </p:nvSpPr>
        <p:spPr>
          <a:xfrm>
            <a:off x="6858000" y="2032000"/>
            <a:ext cx="4318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上行路径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2000" y="2540000"/>
            <a:ext cx="3810000" cy="508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F2A52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 txBox="1"/>
          <p:nvPr/>
        </p:nvSpPr>
        <p:spPr>
          <a:xfrm>
            <a:off x="7112000" y="2540000"/>
            <a:ext cx="381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1E2837"/>
                </a:solidFill>
                <a:latin typeface="Noto Sans SC"/>
                <a:ea typeface="Noto Sans SC"/>
                <a:cs typeface="Noto Sans SC"/>
                <a:sym typeface="Noto Sans SC"/>
              </a:rPr>
              <a:t>产地直采：舟山海鲜 · 特色农产品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112000" y="3302000"/>
            <a:ext cx="3810000" cy="508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F2A52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 txBox="1"/>
          <p:nvPr/>
        </p:nvSpPr>
        <p:spPr>
          <a:xfrm>
            <a:off x="7112000" y="3302000"/>
            <a:ext cx="381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1E2837"/>
                </a:solidFill>
                <a:latin typeface="Noto Sans SC"/>
                <a:ea typeface="Noto Sans SC"/>
                <a:cs typeface="Noto Sans SC"/>
                <a:sym typeface="Noto Sans SC"/>
              </a:rPr>
              <a:t>统仓品控：自己仓 · 溯源台账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7112000" y="4064000"/>
            <a:ext cx="3810000" cy="508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F2A52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 txBox="1"/>
          <p:nvPr/>
        </p:nvSpPr>
        <p:spPr>
          <a:xfrm>
            <a:off x="7112000" y="4064000"/>
            <a:ext cx="381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1E2837"/>
                </a:solidFill>
                <a:latin typeface="Noto Sans SC"/>
                <a:ea typeface="Noto Sans SC"/>
                <a:cs typeface="Noto Sans SC"/>
                <a:sym typeface="Noto Sans SC"/>
              </a:rPr>
              <a:t>双通道出岛：直播选品 · B端集采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112000" y="4826000"/>
            <a:ext cx="3810000" cy="508000"/>
          </a:xfrm>
          <a:prstGeom prst="roundRect">
            <a:avLst>
              <a:gd name="adj" fmla="val 0"/>
            </a:avLst>
          </a:prstGeom>
          <a:solidFill>
            <a:srgbClr val="C6202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 txBox="1"/>
          <p:nvPr/>
        </p:nvSpPr>
        <p:spPr>
          <a:xfrm>
            <a:off x="7112000" y="4826000"/>
            <a:ext cx="381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全国市场：市民得好货 · 渔民得收益</a:t>
            </a:r>
            <a:endParaRPr lang="en-US" sz="1100"/>
          </a:p>
        </p:txBody>
      </p:sp>
      <p:cxnSp>
        <p:nvCxnSpPr>
          <p:cNvPr id="19" name="Connector 19"/>
          <p:cNvCxnSpPr/>
          <p:nvPr/>
        </p:nvCxnSpPr>
        <p:spPr>
          <a:xfrm rot="5228255">
            <a:off x="8890000" y="3168809"/>
            <a:ext cx="25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788291">
                <a:alpha val="100000"/>
              </a:srgbClr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20" name="Connector 20"/>
          <p:cNvCxnSpPr/>
          <p:nvPr/>
        </p:nvCxnSpPr>
        <p:spPr>
          <a:xfrm rot="5228255">
            <a:off x="8890000" y="3930809"/>
            <a:ext cx="25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788291">
                <a:alpha val="100000"/>
              </a:srgbClr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21" name="Connector 21"/>
          <p:cNvCxnSpPr/>
          <p:nvPr/>
        </p:nvCxnSpPr>
        <p:spPr>
          <a:xfrm rot="5228255">
            <a:off x="8890000" y="4692809"/>
            <a:ext cx="25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788291">
                <a:alpha val="100000"/>
              </a:srgbClr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22" name="AutoShape 22"/>
          <p:cNvSpPr txBox="1"/>
          <p:nvPr/>
        </p:nvSpPr>
        <p:spPr>
          <a:xfrm>
            <a:off x="762000" y="6070600"/>
            <a:ext cx="1066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96A0AF"/>
                </a:solidFill>
                <a:latin typeface="Noto Sans SC"/>
                <a:ea typeface="Noto Sans SC"/>
                <a:cs typeface="Noto Sans SC"/>
                <a:sym typeface="Noto Sans SC"/>
              </a:rPr>
              <a:t>政策对接：数商兴农；现有业务基础：B端集采（工会/食堂/企业）已运行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0F2A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 txBox="1"/>
          <p:nvPr/>
        </p:nvSpPr>
        <p:spPr>
          <a:xfrm>
            <a:off x="762000" y="457200"/>
            <a:ext cx="1066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C62026"/>
                </a:solidFill>
                <a:latin typeface="Noto Sans SC"/>
                <a:ea typeface="Noto Sans SC"/>
                <a:cs typeface="Noto Sans SC"/>
                <a:sym typeface="Noto Sans SC"/>
              </a:rPr>
              <a:t>工程二 · 一刻钟便民</a:t>
            </a:r>
            <a:endParaRPr lang="en-US" sz="1100"/>
          </a:p>
        </p:txBody>
      </p:sp>
      <p:sp>
        <p:nvSpPr>
          <p:cNvPr id="4" name="AutoShape 4"/>
          <p:cNvSpPr txBox="1"/>
          <p:nvPr/>
        </p:nvSpPr>
        <p:spPr>
          <a:xfrm>
            <a:off x="762000" y="7874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 dirty="0" err="1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生鲜</a:t>
            </a:r>
            <a:r>
              <a:rPr lang="zh-CN" altLang="en-US" sz="2600" b="1" i="0" u="none" strike="noStrike" dirty="0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特产集市</a:t>
            </a:r>
            <a:r>
              <a:rPr lang="en-US" sz="2600" b="1" i="0" u="none" strike="noStrike" dirty="0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，</a:t>
            </a:r>
            <a:r>
              <a:rPr lang="en-US" sz="2600" b="1" i="0" u="none" strike="noStrike" dirty="0" err="1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下楼就买到</a:t>
            </a:r>
            <a:endParaRPr lang="en-US" sz="1100" dirty="0"/>
          </a:p>
        </p:txBody>
      </p:sp>
      <p:sp>
        <p:nvSpPr>
          <p:cNvPr id="5" name="AutoShape 5"/>
          <p:cNvSpPr txBox="1"/>
          <p:nvPr/>
        </p:nvSpPr>
        <p:spPr>
          <a:xfrm>
            <a:off x="762000" y="1651000"/>
            <a:ext cx="508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E2837"/>
                </a:solidFill>
                <a:latin typeface="Noto Sans SC"/>
                <a:ea typeface="Noto Sans SC"/>
                <a:cs typeface="Noto Sans SC"/>
                <a:sym typeface="Noto Sans SC"/>
              </a:rPr>
              <a:t>四个抓手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2159000"/>
            <a:ext cx="2413000" cy="1270000"/>
          </a:xfrm>
          <a:prstGeom prst="roundRect">
            <a:avLst>
              <a:gd name="adj" fmla="val 0"/>
            </a:avLst>
          </a:prstGeom>
          <a:solidFill>
            <a:srgbClr val="F5F8F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 txBox="1"/>
          <p:nvPr/>
        </p:nvSpPr>
        <p:spPr>
          <a:xfrm>
            <a:off x="965200" y="2336800"/>
            <a:ext cx="2032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门店自提</a:t>
            </a:r>
            <a:endParaRPr lang="en-US" sz="1100"/>
          </a:p>
        </p:txBody>
      </p:sp>
      <p:sp>
        <p:nvSpPr>
          <p:cNvPr id="8" name="AutoShape 8"/>
          <p:cNvSpPr txBox="1"/>
          <p:nvPr/>
        </p:nvSpPr>
        <p:spPr>
          <a:xfrm>
            <a:off x="965200" y="2717800"/>
            <a:ext cx="2032000" cy="584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3万㎡一期设零售门店，生鲜</a:t>
            </a:r>
            <a:r>
              <a:rPr lang="zh-CN" altLang="en-US" sz="1200" b="0" i="0" u="none" strike="noStrike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、特产</a:t>
            </a:r>
            <a:r>
              <a:rPr lang="en-US" sz="1200" b="0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现场买</a:t>
            </a:r>
            <a:endParaRPr lang="en-US" sz="1100" dirty="0"/>
          </a:p>
        </p:txBody>
      </p:sp>
      <p:sp>
        <p:nvSpPr>
          <p:cNvPr id="9" name="AutoShape 9"/>
          <p:cNvSpPr/>
          <p:nvPr/>
        </p:nvSpPr>
        <p:spPr>
          <a:xfrm>
            <a:off x="3429000" y="2159000"/>
            <a:ext cx="2413000" cy="1270000"/>
          </a:xfrm>
          <a:prstGeom prst="roundRect">
            <a:avLst>
              <a:gd name="adj" fmla="val 0"/>
            </a:avLst>
          </a:prstGeom>
          <a:solidFill>
            <a:srgbClr val="F5F8F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 txBox="1"/>
          <p:nvPr/>
        </p:nvSpPr>
        <p:spPr>
          <a:xfrm>
            <a:off x="3632200" y="2336800"/>
            <a:ext cx="2032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周末集市</a:t>
            </a:r>
            <a:endParaRPr lang="en-US" sz="1100"/>
          </a:p>
        </p:txBody>
      </p:sp>
      <p:sp>
        <p:nvSpPr>
          <p:cNvPr id="11" name="AutoShape 11"/>
          <p:cNvSpPr txBox="1"/>
          <p:nvPr/>
        </p:nvSpPr>
        <p:spPr>
          <a:xfrm>
            <a:off x="3632200" y="2717800"/>
            <a:ext cx="2032000" cy="584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配套露天场地开集市，对接"千集万店"，周末烟火气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2000" y="3683000"/>
            <a:ext cx="2413000" cy="1270000"/>
          </a:xfrm>
          <a:prstGeom prst="roundRect">
            <a:avLst>
              <a:gd name="adj" fmla="val 0"/>
            </a:avLst>
          </a:prstGeom>
          <a:solidFill>
            <a:srgbClr val="F5F8F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 txBox="1"/>
          <p:nvPr/>
        </p:nvSpPr>
        <p:spPr>
          <a:xfrm>
            <a:off x="965200" y="3860800"/>
            <a:ext cx="2032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小时达闪购</a:t>
            </a:r>
            <a:endParaRPr lang="en-US" sz="1100"/>
          </a:p>
        </p:txBody>
      </p:sp>
      <p:sp>
        <p:nvSpPr>
          <p:cNvPr id="14" name="AutoShape 14"/>
          <p:cNvSpPr txBox="1"/>
          <p:nvPr/>
        </p:nvSpPr>
        <p:spPr>
          <a:xfrm>
            <a:off x="965200" y="4241800"/>
            <a:ext cx="2032000" cy="584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自营平台下单，骑手1小时内送达社区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3429000" y="3683000"/>
            <a:ext cx="2413000" cy="1270000"/>
          </a:xfrm>
          <a:prstGeom prst="roundRect">
            <a:avLst>
              <a:gd name="adj" fmla="val 0"/>
            </a:avLst>
          </a:prstGeom>
          <a:solidFill>
            <a:srgbClr val="F5F8F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 txBox="1"/>
          <p:nvPr/>
        </p:nvSpPr>
        <p:spPr>
          <a:xfrm>
            <a:off x="3632200" y="3860800"/>
            <a:ext cx="2032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社区团购</a:t>
            </a:r>
            <a:endParaRPr lang="en-US" sz="1100"/>
          </a:p>
        </p:txBody>
      </p:sp>
      <p:sp>
        <p:nvSpPr>
          <p:cNvPr id="17" name="AutoShape 17"/>
          <p:cNvSpPr txBox="1"/>
          <p:nvPr/>
        </p:nvSpPr>
        <p:spPr>
          <a:xfrm>
            <a:off x="3632200" y="4241800"/>
            <a:ext cx="2159000" cy="584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小区团长集单，统仓共配次日达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604000" y="1778000"/>
            <a:ext cx="4826000" cy="3683000"/>
          </a:xfrm>
          <a:prstGeom prst="roundRect">
            <a:avLst>
              <a:gd name="adj" fmla="val 0"/>
            </a:avLst>
          </a:prstGeom>
          <a:solidFill>
            <a:srgbClr val="0F2A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 txBox="1"/>
          <p:nvPr/>
        </p:nvSpPr>
        <p:spPr>
          <a:xfrm>
            <a:off x="6858000" y="2159000"/>
            <a:ext cx="4318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市民得到什么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57290">
            <a:off x="6858053" y="26606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C62026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1" name="AutoShape 21"/>
          <p:cNvSpPr txBox="1"/>
          <p:nvPr/>
        </p:nvSpPr>
        <p:spPr>
          <a:xfrm>
            <a:off x="6858000" y="2921000"/>
            <a:ext cx="4318000" cy="228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66666"/>
              </a:lnSpc>
              <a:defRPr/>
            </a:pPr>
            <a:r>
              <a:rPr lang="en-US" sz="1400" b="0" i="0" u="none" strike="noStrike" dirty="0">
                <a:solidFill>
                  <a:srgbClr val="E6EEF8"/>
                </a:solidFill>
                <a:latin typeface="Noto Sans SC"/>
                <a:ea typeface="Noto Sans SC"/>
                <a:cs typeface="Noto Sans SC"/>
                <a:sym typeface="Noto Sans SC"/>
              </a:rPr>
              <a:t>· </a:t>
            </a:r>
            <a:r>
              <a:rPr lang="en-US" sz="1400" b="0" i="0" u="none" strike="noStrike" dirty="0" err="1">
                <a:solidFill>
                  <a:srgbClr val="E6EEF8"/>
                </a:solidFill>
                <a:latin typeface="Noto Sans SC"/>
                <a:ea typeface="Noto Sans SC"/>
                <a:cs typeface="Noto Sans SC"/>
                <a:sym typeface="Noto Sans SC"/>
              </a:rPr>
              <a:t>好货不贵：统仓直采，没有中间加价</a:t>
            </a:r>
            <a:endParaRPr lang="en-US" sz="1100" dirty="0"/>
          </a:p>
          <a:p>
            <a:pPr marL="0" indent="0" algn="l">
              <a:lnSpc>
                <a:spcPct val="166666"/>
              </a:lnSpc>
            </a:pPr>
            <a:r>
              <a:rPr lang="en-US" sz="1400" b="0" i="0" u="none" strike="noStrike" dirty="0">
                <a:solidFill>
                  <a:srgbClr val="E6EEF8"/>
                </a:solidFill>
                <a:latin typeface="Noto Sans SC"/>
                <a:ea typeface="Noto Sans SC"/>
                <a:cs typeface="Noto Sans SC"/>
                <a:sym typeface="Noto Sans SC"/>
              </a:rPr>
              <a:t>· </a:t>
            </a:r>
            <a:r>
              <a:rPr lang="en-US" sz="1400" b="0" i="0" u="none" strike="noStrike" dirty="0" err="1">
                <a:solidFill>
                  <a:srgbClr val="E6EEF8"/>
                </a:solidFill>
                <a:latin typeface="Noto Sans SC"/>
                <a:ea typeface="Noto Sans SC"/>
                <a:cs typeface="Noto Sans SC"/>
                <a:sym typeface="Noto Sans SC"/>
              </a:rPr>
              <a:t>下楼即得：门店自提</a:t>
            </a:r>
            <a:r>
              <a:rPr lang="en-US" sz="1400" b="0" i="0" u="none" strike="noStrike" dirty="0">
                <a:solidFill>
                  <a:srgbClr val="E6EEF8"/>
                </a:solidFill>
                <a:latin typeface="Noto Sans SC"/>
                <a:ea typeface="Noto Sans SC"/>
                <a:cs typeface="Noto Sans SC"/>
                <a:sym typeface="Noto Sans SC"/>
              </a:rPr>
              <a:t> + </a:t>
            </a:r>
            <a:r>
              <a:rPr lang="en-US" sz="1400" b="0" i="0" u="none" strike="noStrike" dirty="0" err="1">
                <a:solidFill>
                  <a:srgbClr val="E6EEF8"/>
                </a:solidFill>
                <a:latin typeface="Noto Sans SC"/>
                <a:ea typeface="Noto Sans SC"/>
                <a:cs typeface="Noto Sans SC"/>
                <a:sym typeface="Noto Sans SC"/>
              </a:rPr>
              <a:t>周末集市</a:t>
            </a:r>
            <a:endParaRPr lang="en-US" sz="1400" b="0" i="0" u="none" strike="noStrike" dirty="0">
              <a:solidFill>
                <a:srgbClr val="E6EEF8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66666"/>
              </a:lnSpc>
            </a:pPr>
            <a:r>
              <a:rPr lang="en-US" sz="1400" b="0" i="0" u="none" strike="noStrike" dirty="0">
                <a:solidFill>
                  <a:srgbClr val="E6EEF8"/>
                </a:solidFill>
                <a:latin typeface="Noto Sans SC"/>
                <a:ea typeface="Noto Sans SC"/>
                <a:cs typeface="Noto Sans SC"/>
                <a:sym typeface="Noto Sans SC"/>
              </a:rPr>
              <a:t>· </a:t>
            </a:r>
            <a:r>
              <a:rPr lang="en-US" sz="1400" b="0" i="0" u="none" strike="noStrike" dirty="0" err="1">
                <a:solidFill>
                  <a:srgbClr val="E6EEF8"/>
                </a:solidFill>
                <a:latin typeface="Noto Sans SC"/>
                <a:ea typeface="Noto Sans SC"/>
                <a:cs typeface="Noto Sans SC"/>
                <a:sym typeface="Noto Sans SC"/>
              </a:rPr>
              <a:t>小时达：线上下单，骑手送到家</a:t>
            </a:r>
            <a:endParaRPr lang="en-US" sz="1400" b="0" i="0" u="none" strike="noStrike" dirty="0">
              <a:solidFill>
                <a:srgbClr val="E6EEF8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66666"/>
              </a:lnSpc>
            </a:pPr>
            <a:r>
              <a:rPr lang="en-US" sz="1400" b="0" i="0" u="none" strike="noStrike" dirty="0">
                <a:solidFill>
                  <a:srgbClr val="E6EEF8"/>
                </a:solidFill>
                <a:latin typeface="Noto Sans SC"/>
                <a:ea typeface="Noto Sans SC"/>
                <a:cs typeface="Noto Sans SC"/>
                <a:sym typeface="Noto Sans SC"/>
              </a:rPr>
              <a:t>· </a:t>
            </a:r>
            <a:r>
              <a:rPr lang="en-US" sz="1400" b="0" i="0" u="none" strike="noStrike" dirty="0" err="1">
                <a:solidFill>
                  <a:srgbClr val="E6EEF8"/>
                </a:solidFill>
                <a:latin typeface="Noto Sans SC"/>
                <a:ea typeface="Noto Sans SC"/>
                <a:cs typeface="Noto Sans SC"/>
                <a:sym typeface="Noto Sans SC"/>
              </a:rPr>
              <a:t>熟悉的味道</a:t>
            </a:r>
            <a:r>
              <a:rPr lang="en-US" sz="1400" b="0" i="0" u="none" strike="noStrike" dirty="0">
                <a:solidFill>
                  <a:srgbClr val="E6EEF8"/>
                </a:solidFill>
                <a:latin typeface="Noto Sans SC"/>
                <a:ea typeface="Noto Sans SC"/>
                <a:cs typeface="Noto Sans SC"/>
                <a:sym typeface="Noto Sans SC"/>
              </a:rPr>
              <a:t>：</a:t>
            </a:r>
            <a:r>
              <a:rPr lang="zh-CN" altLang="en-US" sz="1400" b="0" i="0" u="none" strike="noStrike" dirty="0">
                <a:solidFill>
                  <a:srgbClr val="E6EEF8"/>
                </a:solidFill>
                <a:latin typeface="Noto Sans SC"/>
                <a:ea typeface="Noto Sans SC"/>
                <a:cs typeface="Noto Sans SC"/>
                <a:sym typeface="Noto Sans SC"/>
              </a:rPr>
              <a:t>浙江省内地区特产</a:t>
            </a:r>
            <a:r>
              <a:rPr lang="en-US" sz="1400" b="0" i="0" u="none" strike="noStrike" dirty="0" err="1">
                <a:solidFill>
                  <a:srgbClr val="E6EEF8"/>
                </a:solidFill>
                <a:latin typeface="Noto Sans SC"/>
                <a:ea typeface="Noto Sans SC"/>
                <a:cs typeface="Noto Sans SC"/>
                <a:sym typeface="Noto Sans SC"/>
              </a:rPr>
              <a:t>常态化供应</a:t>
            </a:r>
            <a:endParaRPr lang="en-US" sz="1400" b="0" i="0" u="none" strike="noStrike" dirty="0">
              <a:solidFill>
                <a:srgbClr val="E6EEF8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22" name="AutoShape 22"/>
          <p:cNvSpPr txBox="1"/>
          <p:nvPr/>
        </p:nvSpPr>
        <p:spPr>
          <a:xfrm>
            <a:off x="762000" y="6070600"/>
            <a:ext cx="1066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96A0AF"/>
                </a:solidFill>
                <a:latin typeface="Noto Sans SC"/>
                <a:ea typeface="Noto Sans SC"/>
                <a:cs typeface="Noto Sans SC"/>
                <a:sym typeface="Noto Sans SC"/>
              </a:rPr>
              <a:t>政策对接：《提振消费专项行动方案》第（十）条一刻钟便民生活圈、第（二十三）条千集万店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C6202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 txBox="1"/>
          <p:nvPr/>
        </p:nvSpPr>
        <p:spPr>
          <a:xfrm>
            <a:off x="762000" y="457200"/>
            <a:ext cx="1066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C62026"/>
                </a:solidFill>
                <a:latin typeface="Noto Sans SC"/>
                <a:ea typeface="Noto Sans SC"/>
                <a:cs typeface="Noto Sans SC"/>
                <a:sym typeface="Noto Sans SC"/>
              </a:rPr>
              <a:t>工程三 · 新就业暖巢</a:t>
            </a:r>
            <a:endParaRPr lang="en-US" sz="1100"/>
          </a:p>
        </p:txBody>
      </p:sp>
      <p:sp>
        <p:nvSpPr>
          <p:cNvPr id="4" name="AutoShape 4"/>
          <p:cNvSpPr txBox="1"/>
          <p:nvPr/>
        </p:nvSpPr>
        <p:spPr>
          <a:xfrm>
            <a:off x="762000" y="7874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骑手有驿站，技能有培训，就业有对接</a:t>
            </a:r>
            <a:endParaRPr lang="en-US" sz="1100"/>
          </a:p>
        </p:txBody>
      </p:sp>
      <p:sp>
        <p:nvSpPr>
          <p:cNvPr id="5" name="AutoShape 5"/>
          <p:cNvSpPr txBox="1"/>
          <p:nvPr/>
        </p:nvSpPr>
        <p:spPr>
          <a:xfrm>
            <a:off x="762000" y="1651000"/>
            <a:ext cx="635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E2837"/>
                </a:solidFill>
                <a:latin typeface="Noto Sans SC"/>
                <a:ea typeface="Noto Sans SC"/>
                <a:cs typeface="Noto Sans SC"/>
                <a:sym typeface="Noto Sans SC"/>
              </a:rPr>
              <a:t>四个暖巢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2159000"/>
            <a:ext cx="3048000" cy="1143000"/>
          </a:xfrm>
          <a:prstGeom prst="roundRect">
            <a:avLst>
              <a:gd name="adj" fmla="val 0"/>
            </a:avLst>
          </a:prstGeom>
          <a:solidFill>
            <a:srgbClr val="FCF5F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 txBox="1"/>
          <p:nvPr/>
        </p:nvSpPr>
        <p:spPr>
          <a:xfrm>
            <a:off x="1016000" y="2336800"/>
            <a:ext cx="2540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C62026"/>
                </a:solidFill>
                <a:latin typeface="Noto Sans SC"/>
                <a:ea typeface="Noto Sans SC"/>
                <a:cs typeface="Noto Sans SC"/>
                <a:sym typeface="Noto Sans SC"/>
              </a:rPr>
              <a:t>骑手驿站</a:t>
            </a:r>
            <a:endParaRPr lang="en-US" sz="1100"/>
          </a:p>
        </p:txBody>
      </p:sp>
      <p:sp>
        <p:nvSpPr>
          <p:cNvPr id="8" name="AutoShape 8"/>
          <p:cNvSpPr txBox="1"/>
          <p:nvPr/>
        </p:nvSpPr>
        <p:spPr>
          <a:xfrm>
            <a:off x="1016000" y="2717800"/>
            <a:ext cx="254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站点内设饮水、充电、休息、应急药箱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064000" y="2159000"/>
            <a:ext cx="3048000" cy="1143000"/>
          </a:xfrm>
          <a:prstGeom prst="roundRect">
            <a:avLst>
              <a:gd name="adj" fmla="val 0"/>
            </a:avLst>
          </a:prstGeom>
          <a:solidFill>
            <a:srgbClr val="FCF5F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 txBox="1"/>
          <p:nvPr/>
        </p:nvSpPr>
        <p:spPr>
          <a:xfrm>
            <a:off x="4318000" y="2336800"/>
            <a:ext cx="2540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C62026"/>
                </a:solidFill>
                <a:latin typeface="Noto Sans SC"/>
                <a:ea typeface="Noto Sans SC"/>
                <a:cs typeface="Noto Sans SC"/>
                <a:sym typeface="Noto Sans SC"/>
              </a:rPr>
              <a:t>短期公寓</a:t>
            </a:r>
            <a:endParaRPr lang="en-US" sz="1100"/>
          </a:p>
        </p:txBody>
      </p:sp>
      <p:sp>
        <p:nvSpPr>
          <p:cNvPr id="11" name="AutoShape 11"/>
          <p:cNvSpPr txBox="1"/>
          <p:nvPr/>
        </p:nvSpPr>
        <p:spPr>
          <a:xfrm>
            <a:off x="4318000" y="2717800"/>
            <a:ext cx="254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为外来骑手、农民工提供低成本过渡住宿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2000" y="3556000"/>
            <a:ext cx="3048000" cy="1143000"/>
          </a:xfrm>
          <a:prstGeom prst="roundRect">
            <a:avLst>
              <a:gd name="adj" fmla="val 0"/>
            </a:avLst>
          </a:prstGeom>
          <a:solidFill>
            <a:srgbClr val="FCF5F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 txBox="1"/>
          <p:nvPr/>
        </p:nvSpPr>
        <p:spPr>
          <a:xfrm>
            <a:off x="1016000" y="3733800"/>
            <a:ext cx="2540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C62026"/>
                </a:solidFill>
                <a:latin typeface="Noto Sans SC"/>
                <a:ea typeface="Noto Sans SC"/>
                <a:cs typeface="Noto Sans SC"/>
                <a:sym typeface="Noto Sans SC"/>
              </a:rPr>
              <a:t>技能培训</a:t>
            </a:r>
            <a:endParaRPr lang="en-US" sz="1100"/>
          </a:p>
        </p:txBody>
      </p:sp>
      <p:sp>
        <p:nvSpPr>
          <p:cNvPr id="14" name="AutoShape 14"/>
          <p:cNvSpPr txBox="1"/>
          <p:nvPr/>
        </p:nvSpPr>
        <p:spPr>
          <a:xfrm>
            <a:off x="1016000" y="4114800"/>
            <a:ext cx="254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面点、卤味、电商运营、配送规范等实操课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064000" y="3556000"/>
            <a:ext cx="3048000" cy="1143000"/>
          </a:xfrm>
          <a:prstGeom prst="roundRect">
            <a:avLst>
              <a:gd name="adj" fmla="val 0"/>
            </a:avLst>
          </a:prstGeom>
          <a:solidFill>
            <a:srgbClr val="FCF5F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 txBox="1"/>
          <p:nvPr/>
        </p:nvSpPr>
        <p:spPr>
          <a:xfrm>
            <a:off x="4318000" y="3733800"/>
            <a:ext cx="2540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C62026"/>
                </a:solidFill>
                <a:latin typeface="Noto Sans SC"/>
                <a:ea typeface="Noto Sans SC"/>
                <a:cs typeface="Noto Sans SC"/>
                <a:sym typeface="Noto Sans SC"/>
              </a:rPr>
              <a:t>岗位对接</a:t>
            </a:r>
            <a:endParaRPr lang="en-US" sz="1100"/>
          </a:p>
        </p:txBody>
      </p:sp>
      <p:sp>
        <p:nvSpPr>
          <p:cNvPr id="17" name="AutoShape 17"/>
          <p:cNvSpPr txBox="1"/>
          <p:nvPr/>
        </p:nvSpPr>
        <p:spPr>
          <a:xfrm>
            <a:off x="4318000" y="4114800"/>
            <a:ext cx="254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培训后优先进入商户、骑手队伍、手艺人工坊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7620000" y="1778000"/>
            <a:ext cx="3810000" cy="3683000"/>
          </a:xfrm>
          <a:prstGeom prst="roundRect">
            <a:avLst>
              <a:gd name="adj" fmla="val 0"/>
            </a:avLst>
          </a:prstGeom>
          <a:solidFill>
            <a:srgbClr val="0F2A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 txBox="1"/>
          <p:nvPr/>
        </p:nvSpPr>
        <p:spPr>
          <a:xfrm>
            <a:off x="7874000" y="2095500"/>
            <a:ext cx="3302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C8D7EB"/>
                </a:solidFill>
                <a:latin typeface="Noto Sans SC"/>
                <a:ea typeface="Noto Sans SC"/>
                <a:cs typeface="Noto Sans SC"/>
                <a:sym typeface="Noto Sans SC"/>
              </a:rPr>
              <a:t>关联项目：沙创</a:t>
            </a:r>
            <a:endParaRPr lang="en-US" sz="1100"/>
          </a:p>
        </p:txBody>
      </p:sp>
      <p:sp>
        <p:nvSpPr>
          <p:cNvPr id="20" name="AutoShape 20"/>
          <p:cNvSpPr txBox="1"/>
          <p:nvPr/>
        </p:nvSpPr>
        <p:spPr>
          <a:xfrm>
            <a:off x="7874000" y="2540000"/>
            <a:ext cx="330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近10万</a:t>
            </a:r>
            <a:endParaRPr lang="en-US" sz="1100"/>
          </a:p>
        </p:txBody>
      </p:sp>
      <p:sp>
        <p:nvSpPr>
          <p:cNvPr id="21" name="AutoShape 21"/>
          <p:cNvSpPr txBox="1"/>
          <p:nvPr/>
        </p:nvSpPr>
        <p:spPr>
          <a:xfrm>
            <a:off x="7874000" y="3302000"/>
            <a:ext cx="3302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E6EEF8"/>
                </a:solidFill>
                <a:latin typeface="Noto Sans SC"/>
                <a:ea typeface="Noto Sans SC"/>
                <a:cs typeface="Noto Sans SC"/>
                <a:sym typeface="Noto Sans SC"/>
              </a:rPr>
              <a:t>舟山新就业群体（骑手、农民工）</a:t>
            </a:r>
            <a:endParaRPr lang="en-US" sz="1100"/>
          </a:p>
        </p:txBody>
      </p:sp>
      <p:cxnSp>
        <p:nvCxnSpPr>
          <p:cNvPr id="22" name="Connector 22"/>
          <p:cNvCxnSpPr/>
          <p:nvPr/>
        </p:nvCxnSpPr>
        <p:spPr>
          <a:xfrm rot="-57290">
            <a:off x="7874053" y="37782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C62026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3" name="AutoShape 23"/>
          <p:cNvSpPr txBox="1"/>
          <p:nvPr/>
        </p:nvSpPr>
        <p:spPr>
          <a:xfrm>
            <a:off x="7874000" y="3962400"/>
            <a:ext cx="3302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1666"/>
              </a:lnSpc>
              <a:defRPr/>
            </a:pPr>
            <a:r>
              <a:rPr lang="en-US" sz="1200" b="0" i="0" u="none" strike="noStrike">
                <a:solidFill>
                  <a:srgbClr val="C8D7EB"/>
                </a:solidFill>
                <a:latin typeface="Noto Sans SC"/>
                <a:ea typeface="Noto Sans SC"/>
                <a:cs typeface="Noto Sans SC"/>
                <a:sym typeface="Noto Sans SC"/>
              </a:rPr>
              <a:t>对接工会、党建资源</a:t>
            </a:r>
            <a:endParaRPr lang="en-US" sz="1100"/>
          </a:p>
          <a:p>
            <a:pPr marL="0" indent="0" algn="l">
              <a:lnSpc>
                <a:spcPct val="141666"/>
              </a:lnSpc>
            </a:pPr>
            <a:r>
              <a:rPr lang="en-US" sz="1200" b="0" i="0" u="none" strike="noStrike">
                <a:solidFill>
                  <a:srgbClr val="C8D7EB"/>
                </a:solidFill>
                <a:latin typeface="Noto Sans SC"/>
                <a:ea typeface="Noto Sans SC"/>
                <a:cs typeface="Noto Sans SC"/>
                <a:sym typeface="Noto Sans SC"/>
              </a:rPr>
              <a:t>培训 + 沙龙 + 实训闭环</a:t>
            </a:r>
          </a:p>
          <a:p>
            <a:pPr marL="0" indent="0" algn="l">
              <a:lnSpc>
                <a:spcPct val="141666"/>
              </a:lnSpc>
            </a:pPr>
            <a:r>
              <a:rPr lang="en-US" sz="1200" b="0" i="0" u="none" strike="noStrike">
                <a:solidFill>
                  <a:srgbClr val="C8D7EB"/>
                </a:solidFill>
                <a:latin typeface="Noto Sans SC"/>
                <a:ea typeface="Noto Sans SC"/>
                <a:cs typeface="Noto Sans SC"/>
                <a:sym typeface="Noto Sans SC"/>
              </a:rPr>
              <a:t>让新就业群体暖下来、稳下来</a:t>
            </a:r>
          </a:p>
        </p:txBody>
      </p:sp>
      <p:sp>
        <p:nvSpPr>
          <p:cNvPr id="24" name="AutoShape 24"/>
          <p:cNvSpPr txBox="1"/>
          <p:nvPr/>
        </p:nvSpPr>
        <p:spPr>
          <a:xfrm>
            <a:off x="762000" y="6070600"/>
            <a:ext cx="1066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96A0AF"/>
                </a:solidFill>
                <a:latin typeface="Noto Sans SC"/>
                <a:ea typeface="Noto Sans SC"/>
                <a:cs typeface="Noto Sans SC"/>
                <a:sym typeface="Noto Sans SC"/>
              </a:rPr>
              <a:t>政策对接：工会经费用于节日慰问品、消费帮扶（《提振消费专项行动方案》第（三十）条）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0F2A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 txBox="1"/>
          <p:nvPr/>
        </p:nvSpPr>
        <p:spPr>
          <a:xfrm>
            <a:off x="762000" y="457200"/>
            <a:ext cx="1066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C62026"/>
                </a:solidFill>
                <a:latin typeface="Noto Sans SC"/>
                <a:ea typeface="Noto Sans SC"/>
                <a:cs typeface="Noto Sans SC"/>
                <a:sym typeface="Noto Sans SC"/>
              </a:rPr>
              <a:t>"五优"对接矩阵</a:t>
            </a:r>
            <a:endParaRPr lang="en-US" sz="1100"/>
          </a:p>
        </p:txBody>
      </p:sp>
      <p:sp>
        <p:nvSpPr>
          <p:cNvPr id="4" name="AutoShape 4"/>
          <p:cNvSpPr txBox="1"/>
          <p:nvPr/>
        </p:nvSpPr>
        <p:spPr>
          <a:xfrm>
            <a:off x="762000" y="7874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五个端都有具体抓手，不是空对空</a:t>
            </a:r>
            <a:endParaRPr lang="en-US" sz="1100"/>
          </a:p>
        </p:txBody>
      </p:sp>
      <p:graphicFrame>
        <p:nvGraphicFramePr>
          <p:cNvPr id="5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5814703"/>
              </p:ext>
            </p:extLst>
          </p:nvPr>
        </p:nvGraphicFramePr>
        <p:xfrm>
          <a:off x="762000" y="1778000"/>
          <a:ext cx="10668000" cy="4064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6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五优行动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A5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端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A52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3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项目具体抓手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A52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300" b="1" i="0" u="none" strike="noStrike">
                          <a:solidFill>
                            <a:srgbClr val="0F2A5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品质推优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8F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323C4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平台端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323C4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自营供应链平台建立优品目录，全国好物统一选品入库、统一标准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300" b="1" i="0" u="none" strike="noStrike">
                          <a:solidFill>
                            <a:srgbClr val="0F2A5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品质创优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323C4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商家端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323C4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首批30席签约商户孵化，16年面点手艺人带头树标准、做品控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300" b="1" i="0" u="none" strike="noStrike" dirty="0" err="1">
                          <a:solidFill>
                            <a:srgbClr val="0F2A5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品质择优</a:t>
                      </a:r>
                      <a:endParaRPr lang="en-US" sz="1100" dirty="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8F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323C4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消费端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323C4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社区团购、小时达闪购、直播选品，帮市民挑好货、买对货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300" b="1" i="0" u="none" strike="noStrike" dirty="0" err="1">
                          <a:solidFill>
                            <a:srgbClr val="C6202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品质争优</a:t>
                      </a:r>
                      <a:endParaRPr lang="en-US" sz="1100" dirty="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323C4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出</a:t>
                      </a:r>
                      <a:r>
                        <a:rPr lang="zh-CN" altLang="en-US" sz="1200" b="0" i="0" u="none" strike="noStrike" dirty="0">
                          <a:solidFill>
                            <a:srgbClr val="323C4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岛</a:t>
                      </a:r>
                      <a:r>
                        <a:rPr lang="en-US" sz="1200" b="0" i="0" u="none" strike="noStrike" dirty="0">
                          <a:solidFill>
                            <a:srgbClr val="323C4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端</a:t>
                      </a:r>
                      <a:endParaRPr lang="en-US" sz="1100" dirty="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323C4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舟味上行工程：舟山海鲜、手艺人产品通过直播选品和B端集采卖全国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300" b="1" i="0" u="none" strike="noStrike">
                          <a:solidFill>
                            <a:srgbClr val="0F2A52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长效护优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F8FC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323C4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规范端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 dirty="0" err="1">
                          <a:solidFill>
                            <a:srgbClr val="323C4B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统仓共配、溯源台账，自己采、自己仓、自己配，赚效率的钱不赚差价的钱</a:t>
                      </a:r>
                      <a:endParaRPr lang="en-US" sz="1100" dirty="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AutoShape 6"/>
          <p:cNvSpPr txBox="1"/>
          <p:nvPr/>
        </p:nvSpPr>
        <p:spPr>
          <a:xfrm>
            <a:off x="762000" y="6070600"/>
            <a:ext cx="1066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96A0AF"/>
                </a:solidFill>
                <a:latin typeface="Noto Sans SC"/>
                <a:ea typeface="Noto Sans SC"/>
                <a:cs typeface="Noto Sans SC"/>
                <a:sym typeface="Noto Sans SC"/>
              </a:rPr>
              <a:t>依据：商务部等7部门《品质电商"五优"行动》（2026年9月11日）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0F2A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 txBox="1"/>
          <p:nvPr/>
        </p:nvSpPr>
        <p:spPr>
          <a:xfrm>
            <a:off x="762000" y="457200"/>
            <a:ext cx="1066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C62026"/>
                </a:solidFill>
                <a:latin typeface="Noto Sans SC"/>
                <a:ea typeface="Noto Sans SC"/>
                <a:cs typeface="Noto Sans SC"/>
                <a:sym typeface="Noto Sans SC"/>
              </a:rPr>
              <a:t>实施路径</a:t>
            </a:r>
            <a:endParaRPr lang="en-US" sz="1100"/>
          </a:p>
        </p:txBody>
      </p:sp>
      <p:sp>
        <p:nvSpPr>
          <p:cNvPr id="4" name="AutoShape 4"/>
          <p:cNvSpPr txBox="1"/>
          <p:nvPr/>
        </p:nvSpPr>
        <p:spPr>
          <a:xfrm>
            <a:off x="762000" y="7874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三年三步走：起步、成长、跃升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11854">
            <a:off x="2159011" y="3041650"/>
            <a:ext cx="3683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0F2A52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6" name="Connector 6"/>
          <p:cNvCxnSpPr/>
          <p:nvPr/>
        </p:nvCxnSpPr>
        <p:spPr>
          <a:xfrm rot="-11854">
            <a:off x="6223011" y="3041650"/>
            <a:ext cx="3683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0F2A52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7" name="AutoShape 7"/>
          <p:cNvSpPr/>
          <p:nvPr/>
        </p:nvSpPr>
        <p:spPr>
          <a:xfrm>
            <a:off x="1778000" y="2857500"/>
            <a:ext cx="381000" cy="381000"/>
          </a:xfrm>
          <a:prstGeom prst="ellipse">
            <a:avLst/>
          </a:prstGeom>
          <a:solidFill>
            <a:srgbClr val="0F2A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5842000" y="2857500"/>
            <a:ext cx="381000" cy="381000"/>
          </a:xfrm>
          <a:prstGeom prst="ellipse">
            <a:avLst/>
          </a:prstGeom>
          <a:solidFill>
            <a:srgbClr val="0F2A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9906000" y="2857500"/>
            <a:ext cx="381000" cy="381000"/>
          </a:xfrm>
          <a:prstGeom prst="ellipse">
            <a:avLst/>
          </a:prstGeom>
          <a:solidFill>
            <a:srgbClr val="C6202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 txBox="1"/>
          <p:nvPr/>
        </p:nvSpPr>
        <p:spPr>
          <a:xfrm>
            <a:off x="1016000" y="1905000"/>
            <a:ext cx="254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2026 Q4 · 起步期</a:t>
            </a:r>
            <a:endParaRPr lang="en-US" sz="1100"/>
          </a:p>
        </p:txBody>
      </p:sp>
      <p:sp>
        <p:nvSpPr>
          <p:cNvPr id="11" name="AutoShape 11"/>
          <p:cNvSpPr txBox="1"/>
          <p:nvPr/>
        </p:nvSpPr>
        <p:spPr>
          <a:xfrm>
            <a:off x="1016000" y="2286000"/>
            <a:ext cx="254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788291"/>
                </a:solidFill>
                <a:latin typeface="Noto Sans SC"/>
                <a:ea typeface="Noto Sans SC"/>
                <a:cs typeface="Noto Sans SC"/>
                <a:sym typeface="Noto Sans SC"/>
              </a:rPr>
              <a:t>一期交付，跑通模型</a:t>
            </a:r>
            <a:endParaRPr lang="en-US" sz="1100"/>
          </a:p>
        </p:txBody>
      </p:sp>
      <p:sp>
        <p:nvSpPr>
          <p:cNvPr id="12" name="AutoShape 12"/>
          <p:cNvSpPr txBox="1"/>
          <p:nvPr/>
        </p:nvSpPr>
        <p:spPr>
          <a:xfrm>
            <a:off x="889000" y="3556000"/>
            <a:ext cx="2794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200" b="0" i="0" u="none" strike="noStrike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· 10月30日一期交付</a:t>
            </a:r>
            <a:endParaRPr lang="en-US" sz="1100" dirty="0"/>
          </a:p>
          <a:p>
            <a:pPr marL="0" indent="0" algn="l">
              <a:lnSpc>
                <a:spcPct val="150000"/>
              </a:lnSpc>
            </a:pPr>
            <a:r>
              <a:rPr lang="en-US" sz="1200" b="0" i="0" u="none" strike="noStrike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· 首批30席签约商户入驻</a:t>
            </a:r>
          </a:p>
          <a:p>
            <a:pPr marL="0" indent="0" algn="l">
              <a:lnSpc>
                <a:spcPct val="150000"/>
              </a:lnSpc>
            </a:pPr>
            <a:r>
              <a:rPr lang="en-US" sz="1200" b="0" i="0" u="none" strike="noStrike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· </a:t>
            </a:r>
            <a:r>
              <a:rPr lang="en-US" sz="1200" b="0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现有业务生鲜</a:t>
            </a:r>
            <a:r>
              <a:rPr lang="zh-CN" altLang="en-US" sz="1200" b="0" i="0" u="none" strike="noStrike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水果肉类</a:t>
            </a:r>
            <a:r>
              <a:rPr lang="en-US" sz="1200" b="0" i="0" u="none" strike="noStrike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/</a:t>
            </a:r>
            <a:r>
              <a:rPr lang="en-US" sz="1200" b="0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B端集采迁入</a:t>
            </a:r>
            <a:endParaRPr lang="en-US" sz="1200" b="0" i="0" u="none" strike="noStrike" dirty="0">
              <a:solidFill>
                <a:srgbClr val="323C4B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1200" b="0" i="0" u="none" strike="noStrike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· </a:t>
            </a:r>
            <a:r>
              <a:rPr lang="en-US" sz="1200" b="0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自营平台、社区团购上线</a:t>
            </a:r>
            <a:endParaRPr lang="en-US" sz="1200" b="0" i="0" u="none" strike="noStrike" dirty="0">
              <a:solidFill>
                <a:srgbClr val="323C4B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1200" b="0" i="0" u="none" strike="noStrike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· </a:t>
            </a:r>
            <a:r>
              <a:rPr lang="en-US" sz="1200" b="0" i="0" u="none" strike="noStrike" dirty="0" err="1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年交易额</a:t>
            </a:r>
            <a:r>
              <a:rPr lang="en-US" sz="1200" b="0" i="0" u="none" strike="noStrike" dirty="0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 3000-5000万（测算）</a:t>
            </a:r>
          </a:p>
        </p:txBody>
      </p:sp>
      <p:sp>
        <p:nvSpPr>
          <p:cNvPr id="13" name="AutoShape 13"/>
          <p:cNvSpPr txBox="1"/>
          <p:nvPr/>
        </p:nvSpPr>
        <p:spPr>
          <a:xfrm>
            <a:off x="4826000" y="1905000"/>
            <a:ext cx="254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2027 · 成长期</a:t>
            </a:r>
            <a:endParaRPr lang="en-US" sz="1100"/>
          </a:p>
        </p:txBody>
      </p:sp>
      <p:sp>
        <p:nvSpPr>
          <p:cNvPr id="14" name="AutoShape 14"/>
          <p:cNvSpPr txBox="1"/>
          <p:nvPr/>
        </p:nvSpPr>
        <p:spPr>
          <a:xfrm>
            <a:off x="4826000" y="2286000"/>
            <a:ext cx="254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788291"/>
                </a:solidFill>
                <a:latin typeface="Noto Sans SC"/>
                <a:ea typeface="Noto Sans SC"/>
                <a:cs typeface="Noto Sans SC"/>
                <a:sym typeface="Noto Sans SC"/>
              </a:rPr>
              <a:t>商户满员，双向流通跑顺</a:t>
            </a:r>
            <a:endParaRPr lang="en-US" sz="1100"/>
          </a:p>
        </p:txBody>
      </p:sp>
      <p:sp>
        <p:nvSpPr>
          <p:cNvPr id="15" name="AutoShape 15"/>
          <p:cNvSpPr txBox="1"/>
          <p:nvPr/>
        </p:nvSpPr>
        <p:spPr>
          <a:xfrm>
            <a:off x="4699000" y="3556000"/>
            <a:ext cx="2794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200" b="0" i="0" u="none" strike="noStrike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· 入驻商户150-200户（测算）</a:t>
            </a:r>
            <a:endParaRPr lang="en-US" sz="1100"/>
          </a:p>
          <a:p>
            <a:pPr marL="0" indent="0" algn="l">
              <a:lnSpc>
                <a:spcPct val="150000"/>
              </a:lnSpc>
            </a:pPr>
            <a:r>
              <a:rPr lang="en-US" sz="1200" b="0" i="0" u="none" strike="noStrike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· 周末集市、小时达闪购常态化</a:t>
            </a:r>
          </a:p>
          <a:p>
            <a:pPr marL="0" indent="0" algn="l">
              <a:lnSpc>
                <a:spcPct val="150000"/>
              </a:lnSpc>
            </a:pPr>
            <a:r>
              <a:rPr lang="en-US" sz="1200" b="0" i="0" u="none" strike="noStrike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· 舟味上行通道打通，海鲜出岛</a:t>
            </a:r>
          </a:p>
          <a:p>
            <a:pPr marL="0" indent="0" algn="l">
              <a:lnSpc>
                <a:spcPct val="150000"/>
              </a:lnSpc>
            </a:pPr>
            <a:r>
              <a:rPr lang="en-US" sz="1200" b="0" i="0" u="none" strike="noStrike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· 骑手驿站、培训落地</a:t>
            </a:r>
          </a:p>
          <a:p>
            <a:pPr marL="0" indent="0" algn="l">
              <a:lnSpc>
                <a:spcPct val="150000"/>
              </a:lnSpc>
            </a:pPr>
            <a:r>
              <a:rPr lang="en-US" sz="1200" b="0" i="0" u="none" strike="noStrike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· 年交易额 1.5-2亿（测算）</a:t>
            </a:r>
          </a:p>
        </p:txBody>
      </p:sp>
      <p:sp>
        <p:nvSpPr>
          <p:cNvPr id="16" name="AutoShape 16"/>
          <p:cNvSpPr txBox="1"/>
          <p:nvPr/>
        </p:nvSpPr>
        <p:spPr>
          <a:xfrm>
            <a:off x="8890000" y="1905000"/>
            <a:ext cx="254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62026"/>
                </a:solidFill>
                <a:latin typeface="Noto Sans SC"/>
                <a:ea typeface="Noto Sans SC"/>
                <a:cs typeface="Noto Sans SC"/>
                <a:sym typeface="Noto Sans SC"/>
              </a:rPr>
              <a:t>2028 · 跃升期</a:t>
            </a:r>
            <a:endParaRPr lang="en-US" sz="1100"/>
          </a:p>
        </p:txBody>
      </p:sp>
      <p:sp>
        <p:nvSpPr>
          <p:cNvPr id="17" name="AutoShape 17"/>
          <p:cNvSpPr txBox="1"/>
          <p:nvPr/>
        </p:nvSpPr>
        <p:spPr>
          <a:xfrm>
            <a:off x="8890000" y="2286000"/>
            <a:ext cx="254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788291"/>
                </a:solidFill>
                <a:latin typeface="Noto Sans SC"/>
                <a:ea typeface="Noto Sans SC"/>
                <a:cs typeface="Noto Sans SC"/>
                <a:sym typeface="Noto Sans SC"/>
              </a:rPr>
              <a:t>高铁通车，二期移交</a:t>
            </a:r>
            <a:endParaRPr lang="en-US" sz="1100"/>
          </a:p>
        </p:txBody>
      </p:sp>
      <p:sp>
        <p:nvSpPr>
          <p:cNvPr id="18" name="AutoShape 18"/>
          <p:cNvSpPr txBox="1"/>
          <p:nvPr/>
        </p:nvSpPr>
        <p:spPr>
          <a:xfrm>
            <a:off x="8763000" y="3556000"/>
            <a:ext cx="2794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200" b="0" i="0" u="none" strike="noStrike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· 甬舟铁路通车，东侧站房移交</a:t>
            </a:r>
            <a:endParaRPr lang="en-US" sz="1100"/>
          </a:p>
          <a:p>
            <a:pPr marL="0" indent="0" algn="l">
              <a:lnSpc>
                <a:spcPct val="150000"/>
              </a:lnSpc>
            </a:pPr>
            <a:r>
              <a:rPr lang="en-US" sz="1200" b="0" i="0" u="none" strike="noStrike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· 整个枢纽约100亩整体运营</a:t>
            </a:r>
          </a:p>
          <a:p>
            <a:pPr marL="0" indent="0" algn="l">
              <a:lnSpc>
                <a:spcPct val="150000"/>
              </a:lnSpc>
            </a:pPr>
            <a:r>
              <a:rPr lang="en-US" sz="1200" b="0" i="0" u="none" strike="noStrike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· 统仓共配覆盖舟山主要社区</a:t>
            </a:r>
          </a:p>
          <a:p>
            <a:pPr marL="0" indent="0" algn="l">
              <a:lnSpc>
                <a:spcPct val="150000"/>
              </a:lnSpc>
            </a:pPr>
            <a:r>
              <a:rPr lang="en-US" sz="1200" b="0" i="0" u="none" strike="noStrike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· 沙创新就业群体培训常态化</a:t>
            </a:r>
          </a:p>
          <a:p>
            <a:pPr marL="0" indent="0" algn="l">
              <a:lnSpc>
                <a:spcPct val="150000"/>
              </a:lnSpc>
            </a:pPr>
            <a:r>
              <a:rPr lang="en-US" sz="1200" b="0" i="0" u="none" strike="noStrike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· 年交易额 3-5亿（测算）</a:t>
            </a:r>
          </a:p>
        </p:txBody>
      </p:sp>
      <p:sp>
        <p:nvSpPr>
          <p:cNvPr id="19" name="AutoShape 19"/>
          <p:cNvSpPr txBox="1"/>
          <p:nvPr/>
        </p:nvSpPr>
        <p:spPr>
          <a:xfrm>
            <a:off x="762000" y="6070600"/>
            <a:ext cx="1066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96A0AF"/>
                </a:solidFill>
                <a:latin typeface="Noto Sans SC"/>
                <a:ea typeface="Noto Sans SC"/>
                <a:cs typeface="Noto Sans SC"/>
                <a:sym typeface="Noto Sans SC"/>
              </a:rPr>
              <a:t>注：交易额、商户数、就业数均为项目方测算口径，非承诺值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0F2A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 txBox="1"/>
          <p:nvPr/>
        </p:nvSpPr>
        <p:spPr>
          <a:xfrm>
            <a:off x="762000" y="457200"/>
            <a:ext cx="1066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C62026"/>
                </a:solidFill>
                <a:latin typeface="Noto Sans SC"/>
                <a:ea typeface="Noto Sans SC"/>
                <a:cs typeface="Noto Sans SC"/>
                <a:sym typeface="Noto Sans SC"/>
              </a:rPr>
              <a:t>预期成效（测算）</a:t>
            </a:r>
            <a:endParaRPr lang="en-US" sz="1100"/>
          </a:p>
        </p:txBody>
      </p:sp>
      <p:sp>
        <p:nvSpPr>
          <p:cNvPr id="4" name="AutoShape 4"/>
          <p:cNvSpPr txBox="1"/>
          <p:nvPr/>
        </p:nvSpPr>
        <p:spPr>
          <a:xfrm>
            <a:off x="762000" y="7874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三年交易额台阶式上升，全部为测算口径</a:t>
            </a:r>
            <a:endParaRPr lang="en-US" sz="1100"/>
          </a:p>
        </p:txBody>
      </p:sp>
      <p:sp>
        <p:nvSpPr>
          <p:cNvPr id="5" name="AutoShape 5"/>
          <p:cNvSpPr txBox="1"/>
          <p:nvPr/>
        </p:nvSpPr>
        <p:spPr>
          <a:xfrm>
            <a:off x="762000" y="1587500"/>
            <a:ext cx="228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200-300人</a:t>
            </a:r>
            <a:endParaRPr lang="en-US" sz="1100"/>
          </a:p>
        </p:txBody>
      </p:sp>
      <p:sp>
        <p:nvSpPr>
          <p:cNvPr id="6" name="AutoShape 6"/>
          <p:cNvSpPr txBox="1"/>
          <p:nvPr/>
        </p:nvSpPr>
        <p:spPr>
          <a:xfrm>
            <a:off x="762000" y="2133600"/>
            <a:ext cx="228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788291"/>
                </a:solidFill>
                <a:latin typeface="Noto Sans SC"/>
                <a:ea typeface="Noto Sans SC"/>
                <a:cs typeface="Noto Sans SC"/>
                <a:sym typeface="Noto Sans SC"/>
              </a:rPr>
              <a:t>直接就业（测算）</a:t>
            </a:r>
            <a:endParaRPr lang="en-US" sz="1100"/>
          </a:p>
        </p:txBody>
      </p:sp>
      <p:sp>
        <p:nvSpPr>
          <p:cNvPr id="7" name="AutoShape 7"/>
          <p:cNvSpPr txBox="1"/>
          <p:nvPr/>
        </p:nvSpPr>
        <p:spPr>
          <a:xfrm>
            <a:off x="3302000" y="1587500"/>
            <a:ext cx="228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1:3-1:5</a:t>
            </a:r>
            <a:endParaRPr lang="en-US" sz="1100"/>
          </a:p>
        </p:txBody>
      </p:sp>
      <p:sp>
        <p:nvSpPr>
          <p:cNvPr id="8" name="AutoShape 8"/>
          <p:cNvSpPr txBox="1"/>
          <p:nvPr/>
        </p:nvSpPr>
        <p:spPr>
          <a:xfrm>
            <a:off x="3302000" y="2133600"/>
            <a:ext cx="228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788291"/>
                </a:solidFill>
                <a:latin typeface="Noto Sans SC"/>
                <a:ea typeface="Noto Sans SC"/>
                <a:cs typeface="Noto Sans SC"/>
                <a:sym typeface="Noto Sans SC"/>
              </a:rPr>
              <a:t>带动间接就业倍数（测算）</a:t>
            </a:r>
            <a:endParaRPr lang="en-US" sz="1100"/>
          </a:p>
        </p:txBody>
      </p:sp>
      <p:sp>
        <p:nvSpPr>
          <p:cNvPr id="9" name="AutoShape 9"/>
          <p:cNvSpPr txBox="1"/>
          <p:nvPr/>
        </p:nvSpPr>
        <p:spPr>
          <a:xfrm>
            <a:off x="5842000" y="1587500"/>
            <a:ext cx="228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150-200户</a:t>
            </a:r>
            <a:endParaRPr lang="en-US" sz="1100"/>
          </a:p>
        </p:txBody>
      </p:sp>
      <p:sp>
        <p:nvSpPr>
          <p:cNvPr id="10" name="AutoShape 10"/>
          <p:cNvSpPr txBox="1"/>
          <p:nvPr/>
        </p:nvSpPr>
        <p:spPr>
          <a:xfrm>
            <a:off x="5842000" y="2133600"/>
            <a:ext cx="228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788291"/>
                </a:solidFill>
                <a:latin typeface="Noto Sans SC"/>
                <a:ea typeface="Noto Sans SC"/>
                <a:cs typeface="Noto Sans SC"/>
                <a:sym typeface="Noto Sans SC"/>
              </a:rPr>
              <a:t>成熟期入驻商户（测算）</a:t>
            </a:r>
            <a:endParaRPr lang="en-US" sz="1100"/>
          </a:p>
        </p:txBody>
      </p:sp>
      <p:sp>
        <p:nvSpPr>
          <p:cNvPr id="11" name="AutoShape 11"/>
          <p:cNvSpPr txBox="1"/>
          <p:nvPr/>
        </p:nvSpPr>
        <p:spPr>
          <a:xfrm>
            <a:off x="8382000" y="1587500"/>
            <a:ext cx="304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C62026"/>
                </a:solidFill>
                <a:latin typeface="Noto Sans SC"/>
                <a:ea typeface="Noto Sans SC"/>
                <a:cs typeface="Noto Sans SC"/>
                <a:sym typeface="Noto Sans SC"/>
              </a:rPr>
              <a:t>3%-5%</a:t>
            </a:r>
            <a:endParaRPr lang="en-US" sz="1100"/>
          </a:p>
        </p:txBody>
      </p:sp>
      <p:sp>
        <p:nvSpPr>
          <p:cNvPr id="12" name="AutoShape 12"/>
          <p:cNvSpPr txBox="1"/>
          <p:nvPr/>
        </p:nvSpPr>
        <p:spPr>
          <a:xfrm>
            <a:off x="8382000" y="2133600"/>
            <a:ext cx="304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788291"/>
                </a:solidFill>
                <a:latin typeface="Noto Sans SC"/>
                <a:ea typeface="Noto Sans SC"/>
                <a:cs typeface="Noto Sans SC"/>
                <a:sym typeface="Noto Sans SC"/>
              </a:rPr>
              <a:t>综合税负率（测算）</a:t>
            </a:r>
            <a:endParaRPr lang="en-US" sz="1100"/>
          </a:p>
        </p:txBody>
      </p:sp>
      <p:graphicFrame>
        <p:nvGraphicFramePr>
          <p:cNvPr id="13" name="Chart 13"/>
          <p:cNvGraphicFramePr>
            <a:graphicFrameLocks noGrp="1"/>
          </p:cNvGraphicFramePr>
          <p:nvPr/>
        </p:nvGraphicFramePr>
        <p:xfrm>
          <a:off x="762000" y="2540000"/>
          <a:ext cx="6350000" cy="355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AutoShape 13"/>
          <p:cNvSpPr/>
          <p:nvPr/>
        </p:nvSpPr>
        <p:spPr>
          <a:xfrm>
            <a:off x="7620000" y="2667000"/>
            <a:ext cx="3810000" cy="3302000"/>
          </a:xfrm>
          <a:prstGeom prst="roundRect">
            <a:avLst>
              <a:gd name="adj" fmla="val 0"/>
            </a:avLst>
          </a:prstGeom>
          <a:solidFill>
            <a:srgbClr val="F5F8F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 txBox="1"/>
          <p:nvPr/>
        </p:nvSpPr>
        <p:spPr>
          <a:xfrm>
            <a:off x="7874000" y="2895600"/>
            <a:ext cx="3302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口径说明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-85925">
            <a:off x="7874079" y="3321050"/>
            <a:ext cx="50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C62026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6" name="AutoShape 16"/>
          <p:cNvSpPr txBox="1"/>
          <p:nvPr/>
        </p:nvSpPr>
        <p:spPr>
          <a:xfrm>
            <a:off x="7874000" y="3505200"/>
            <a:ext cx="3302000" cy="228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200" b="0" i="0" u="none" strike="noStrike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· 一期可招商面积约1.8万㎡（按3万㎡的60%）</a:t>
            </a:r>
            <a:endParaRPr lang="en-US" sz="1100"/>
          </a:p>
          <a:p>
            <a:pPr marL="0" indent="0" algn="l">
              <a:lnSpc>
                <a:spcPct val="150000"/>
              </a:lnSpc>
            </a:pPr>
            <a:r>
              <a:rPr lang="en-US" sz="1200" b="0" i="0" u="none" strike="noStrike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· 首批30席免租商户，成熟期150-200户</a:t>
            </a:r>
          </a:p>
          <a:p>
            <a:pPr marL="0" indent="0" algn="l">
              <a:lnSpc>
                <a:spcPct val="150000"/>
              </a:lnSpc>
            </a:pPr>
            <a:r>
              <a:rPr lang="en-US" sz="1200" b="0" i="0" u="none" strike="noStrike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· 交易额按中值取数：0.4亿、1.75亿、4亿</a:t>
            </a:r>
          </a:p>
          <a:p>
            <a:pPr marL="0" indent="0" algn="l">
              <a:lnSpc>
                <a:spcPct val="150000"/>
              </a:lnSpc>
            </a:pPr>
            <a:r>
              <a:rPr lang="en-US" sz="1200" b="0" i="0" u="none" strike="noStrike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· 税收按交易额3%-5%综合税负测算</a:t>
            </a:r>
          </a:p>
          <a:p>
            <a:pPr marL="0" indent="0" algn="l">
              <a:lnSpc>
                <a:spcPct val="150000"/>
              </a:lnSpc>
            </a:pPr>
            <a:r>
              <a:rPr lang="en-US" sz="1200" b="0" i="0" u="none" strike="noStrike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· 以上均为项目方测算，非政府承诺值</a:t>
            </a:r>
          </a:p>
        </p:txBody>
      </p:sp>
      <p:sp>
        <p:nvSpPr>
          <p:cNvPr id="17" name="AutoShape 17"/>
          <p:cNvSpPr txBox="1"/>
          <p:nvPr/>
        </p:nvSpPr>
        <p:spPr>
          <a:xfrm>
            <a:off x="762000" y="6070600"/>
            <a:ext cx="1066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 dirty="0" err="1">
                <a:solidFill>
                  <a:srgbClr val="96A0AF"/>
                </a:solidFill>
                <a:latin typeface="Noto Sans SC"/>
                <a:ea typeface="Noto Sans SC"/>
                <a:cs typeface="Noto Sans SC"/>
                <a:sym typeface="Noto Sans SC"/>
              </a:rPr>
              <a:t>数据来源：项目方测算；柱状图取各阶段区间中值，实际以运营数据为准</a:t>
            </a:r>
            <a:r>
              <a:rPr lang="zh-CN" altLang="en-US" sz="1100" b="0" i="0" u="none" strike="noStrike" dirty="0">
                <a:solidFill>
                  <a:srgbClr val="96A0AF"/>
                </a:solidFill>
                <a:latin typeface="Noto Sans SC"/>
                <a:ea typeface="Noto Sans SC"/>
                <a:cs typeface="Noto Sans SC"/>
                <a:sym typeface="Noto Sans SC"/>
              </a:rPr>
              <a:t>（单位亿）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0F2A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 txBox="1"/>
          <p:nvPr/>
        </p:nvSpPr>
        <p:spPr>
          <a:xfrm>
            <a:off x="762000" y="457200"/>
            <a:ext cx="1066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C62026"/>
                </a:solidFill>
                <a:latin typeface="Noto Sans SC"/>
                <a:ea typeface="Noto Sans SC"/>
                <a:cs typeface="Noto Sans SC"/>
                <a:sym typeface="Noto Sans SC"/>
              </a:rPr>
              <a:t>四方共赢飞轮</a:t>
            </a:r>
            <a:endParaRPr lang="en-US" sz="1100"/>
          </a:p>
        </p:txBody>
      </p:sp>
      <p:sp>
        <p:nvSpPr>
          <p:cNvPr id="4" name="AutoShape 4"/>
          <p:cNvSpPr txBox="1"/>
          <p:nvPr/>
        </p:nvSpPr>
        <p:spPr>
          <a:xfrm>
            <a:off x="762000" y="7874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四方共赢，转起来就停不下来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080000" y="2921000"/>
            <a:ext cx="2032000" cy="1270000"/>
          </a:xfrm>
          <a:prstGeom prst="ellipse">
            <a:avLst/>
          </a:prstGeom>
          <a:solidFill>
            <a:srgbClr val="0F2A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 txBox="1"/>
          <p:nvPr/>
        </p:nvSpPr>
        <p:spPr>
          <a:xfrm>
            <a:off x="5080000" y="3175000"/>
            <a:ext cx="203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美线云链</a:t>
            </a:r>
            <a:endParaRPr lang="en-US" sz="1100"/>
          </a:p>
        </p:txBody>
      </p:sp>
      <p:sp>
        <p:nvSpPr>
          <p:cNvPr id="7" name="AutoShape 7"/>
          <p:cNvSpPr txBox="1"/>
          <p:nvPr/>
        </p:nvSpPr>
        <p:spPr>
          <a:xfrm>
            <a:off x="5080000" y="3581400"/>
            <a:ext cx="2032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 dirty="0" err="1">
                <a:solidFill>
                  <a:srgbClr val="C8D7EB"/>
                </a:solidFill>
                <a:latin typeface="Noto Sans SC"/>
                <a:ea typeface="Noto Sans SC"/>
                <a:cs typeface="Noto Sans SC"/>
                <a:sym typeface="Noto Sans SC"/>
              </a:rPr>
              <a:t>供应链效率驱动</a:t>
            </a:r>
            <a:endParaRPr lang="en-US" sz="1100" b="0" i="0" u="none" strike="noStrike" dirty="0">
              <a:solidFill>
                <a:srgbClr val="C8D7EB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ctr">
              <a:lnSpc>
                <a:spcPct val="125000"/>
              </a:lnSpc>
              <a:defRPr/>
            </a:pPr>
            <a:r>
              <a:rPr lang="en-US" altLang="zh-CN" sz="1100" dirty="0">
                <a:solidFill>
                  <a:srgbClr val="C8D7EB"/>
                </a:solidFill>
                <a:latin typeface="Noto Sans SC"/>
                <a:ea typeface="Noto Sans SC"/>
                <a:sym typeface="Noto Sans SC"/>
              </a:rPr>
              <a:t>AI</a:t>
            </a:r>
            <a:r>
              <a:rPr lang="zh-CN" altLang="en-US" sz="1100" dirty="0">
                <a:solidFill>
                  <a:srgbClr val="C8D7EB"/>
                </a:solidFill>
                <a:latin typeface="Noto Sans SC"/>
                <a:ea typeface="Noto Sans SC"/>
                <a:sym typeface="Noto Sans SC"/>
              </a:rPr>
              <a:t>数智化赋能</a:t>
            </a:r>
            <a:endParaRPr lang="en-US" sz="1100" dirty="0"/>
          </a:p>
        </p:txBody>
      </p:sp>
      <p:sp>
        <p:nvSpPr>
          <p:cNvPr id="8" name="AutoShape 8"/>
          <p:cNvSpPr/>
          <p:nvPr/>
        </p:nvSpPr>
        <p:spPr>
          <a:xfrm>
            <a:off x="5334000" y="1651000"/>
            <a:ext cx="1524000" cy="762000"/>
          </a:xfrm>
          <a:prstGeom prst="ellipse">
            <a:avLst/>
          </a:prstGeom>
          <a:solidFill>
            <a:srgbClr val="C6202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 txBox="1"/>
          <p:nvPr/>
        </p:nvSpPr>
        <p:spPr>
          <a:xfrm>
            <a:off x="5334000" y="1841500"/>
            <a:ext cx="152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政府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874000" y="3111500"/>
            <a:ext cx="1524000" cy="762000"/>
          </a:xfrm>
          <a:prstGeom prst="ellipse">
            <a:avLst/>
          </a:prstGeom>
          <a:solidFill>
            <a:srgbClr val="F5F8FC">
              <a:alpha val="100000"/>
            </a:srgbClr>
          </a:solidFill>
          <a:ln w="25400" cap="flat" cmpd="sng">
            <a:solidFill>
              <a:srgbClr val="0F2A52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 txBox="1"/>
          <p:nvPr/>
        </p:nvSpPr>
        <p:spPr>
          <a:xfrm>
            <a:off x="7874000" y="3302000"/>
            <a:ext cx="152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商户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5334000" y="4826000"/>
            <a:ext cx="1524000" cy="762000"/>
          </a:xfrm>
          <a:prstGeom prst="ellipse">
            <a:avLst/>
          </a:prstGeom>
          <a:solidFill>
            <a:srgbClr val="F5F8FC">
              <a:alpha val="100000"/>
            </a:srgbClr>
          </a:solidFill>
          <a:ln w="25400" cap="flat" cmpd="sng">
            <a:solidFill>
              <a:srgbClr val="0F2A52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 txBox="1"/>
          <p:nvPr/>
        </p:nvSpPr>
        <p:spPr>
          <a:xfrm>
            <a:off x="5334000" y="5016500"/>
            <a:ext cx="152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市民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2540000" y="3111500"/>
            <a:ext cx="1524000" cy="762000"/>
          </a:xfrm>
          <a:prstGeom prst="ellipse">
            <a:avLst/>
          </a:prstGeom>
          <a:solidFill>
            <a:srgbClr val="F5F8FC">
              <a:alpha val="100000"/>
            </a:srgbClr>
          </a:solidFill>
          <a:ln w="25400" cap="flat" cmpd="sng">
            <a:solidFill>
              <a:srgbClr val="0F2A52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 txBox="1"/>
          <p:nvPr/>
        </p:nvSpPr>
        <p:spPr>
          <a:xfrm>
            <a:off x="2540000" y="3302000"/>
            <a:ext cx="152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员工骑手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5314074">
            <a:off x="5842000" y="2660729"/>
            <a:ext cx="50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788291">
                <a:alpha val="100000"/>
              </a:srgbClr>
            </a:solidFill>
            <a:prstDash val="solid"/>
            <a:round/>
            <a:headEnd type="arrow" w="med" len="med"/>
            <a:tailEnd type="arrow" w="med" len="med"/>
          </a:ln>
        </p:spPr>
      </p:cxnSp>
      <p:cxnSp>
        <p:nvCxnSpPr>
          <p:cNvPr id="17" name="Connector 17"/>
          <p:cNvCxnSpPr/>
          <p:nvPr/>
        </p:nvCxnSpPr>
        <p:spPr>
          <a:xfrm rot="-68745">
            <a:off x="7175563" y="3486150"/>
            <a:ext cx="63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788291">
                <a:alpha val="100000"/>
              </a:srgbClr>
            </a:solidFill>
            <a:prstDash val="solid"/>
            <a:round/>
            <a:headEnd type="arrow" w="med" len="med"/>
            <a:tailEnd type="arrow" w="med" len="med"/>
          </a:ln>
        </p:spPr>
      </p:cxnSp>
      <p:cxnSp>
        <p:nvCxnSpPr>
          <p:cNvPr id="18" name="Connector 18"/>
          <p:cNvCxnSpPr/>
          <p:nvPr/>
        </p:nvCxnSpPr>
        <p:spPr>
          <a:xfrm rot="5331254">
            <a:off x="5778500" y="4502213"/>
            <a:ext cx="63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788291">
                <a:alpha val="100000"/>
              </a:srgbClr>
            </a:solidFill>
            <a:prstDash val="solid"/>
            <a:round/>
            <a:headEnd type="arrow" w="med" len="med"/>
            <a:tailEnd type="arrow" w="med" len="med"/>
          </a:ln>
        </p:spPr>
      </p:cxnSp>
      <p:cxnSp>
        <p:nvCxnSpPr>
          <p:cNvPr id="19" name="Connector 19"/>
          <p:cNvCxnSpPr/>
          <p:nvPr/>
        </p:nvCxnSpPr>
        <p:spPr>
          <a:xfrm rot="10757030">
            <a:off x="4063960" y="34861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788291">
                <a:alpha val="100000"/>
              </a:srgbClr>
            </a:solidFill>
            <a:prstDash val="solid"/>
            <a:round/>
            <a:headEnd type="arrow" w="med" len="med"/>
            <a:tailEnd type="arrow" w="med" len="med"/>
          </a:ln>
        </p:spPr>
      </p:cxnSp>
      <p:sp>
        <p:nvSpPr>
          <p:cNvPr id="20" name="AutoShape 20"/>
          <p:cNvSpPr txBox="1"/>
          <p:nvPr/>
        </p:nvSpPr>
        <p:spPr>
          <a:xfrm>
            <a:off x="762000" y="1651000"/>
            <a:ext cx="1524000" cy="254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200" b="1" i="0" u="none" strike="noStrike">
                <a:solidFill>
                  <a:srgbClr val="C62026"/>
                </a:solidFill>
                <a:latin typeface="Noto Sans SC"/>
                <a:ea typeface="Noto Sans SC"/>
                <a:cs typeface="Noto Sans SC"/>
                <a:sym typeface="Noto Sans SC"/>
              </a:rPr>
              <a:t>政府</a:t>
            </a:r>
            <a:endParaRPr lang="en-US" sz="1100"/>
          </a:p>
          <a:p>
            <a:pPr marL="0" indent="0" algn="l">
              <a:lnSpc>
                <a:spcPct val="150000"/>
              </a:lnSpc>
            </a:pPr>
            <a:r>
              <a:rPr lang="en-US" sz="1200" b="0" i="0" u="none" strike="noStrike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得：消费、税收、就业、民生</a:t>
            </a:r>
          </a:p>
          <a:p>
            <a:pPr marL="0" indent="0" algn="l">
              <a:lnSpc>
                <a:spcPct val="150000"/>
              </a:lnSpc>
            </a:pPr>
            <a:r>
              <a:rPr lang="en-US" sz="1200" b="0" i="0" u="none" strike="noStrike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给：节点、政策、协调</a:t>
            </a:r>
          </a:p>
        </p:txBody>
      </p:sp>
      <p:sp>
        <p:nvSpPr>
          <p:cNvPr id="21" name="AutoShape 21"/>
          <p:cNvSpPr txBox="1"/>
          <p:nvPr/>
        </p:nvSpPr>
        <p:spPr>
          <a:xfrm>
            <a:off x="9652000" y="1651000"/>
            <a:ext cx="2032000" cy="254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200" b="1" i="0" u="none" strike="noStrike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商户</a:t>
            </a:r>
            <a:endParaRPr lang="en-US" sz="1100"/>
          </a:p>
          <a:p>
            <a:pPr marL="0" indent="0" algn="l">
              <a:lnSpc>
                <a:spcPct val="150000"/>
              </a:lnSpc>
            </a:pPr>
            <a:r>
              <a:rPr lang="en-US" sz="1200" b="0" i="0" u="none" strike="noStrike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得：低成本进场、客流、供应链</a:t>
            </a:r>
          </a:p>
          <a:p>
            <a:pPr marL="0" indent="0" algn="l">
              <a:lnSpc>
                <a:spcPct val="150000"/>
              </a:lnSpc>
            </a:pPr>
            <a:r>
              <a:rPr lang="en-US" sz="1200" b="0" i="0" u="none" strike="noStrike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给：商品、服务、就业岗位</a:t>
            </a:r>
          </a:p>
        </p:txBody>
      </p:sp>
      <p:sp>
        <p:nvSpPr>
          <p:cNvPr id="22" name="AutoShape 22"/>
          <p:cNvSpPr txBox="1"/>
          <p:nvPr/>
        </p:nvSpPr>
        <p:spPr>
          <a:xfrm>
            <a:off x="762000" y="4572000"/>
            <a:ext cx="1778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200" b="1" i="0" u="none" strike="noStrike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员工骑手</a:t>
            </a:r>
            <a:endParaRPr lang="en-US" sz="1100"/>
          </a:p>
          <a:p>
            <a:pPr marL="0" indent="0" algn="l">
              <a:lnSpc>
                <a:spcPct val="150000"/>
              </a:lnSpc>
            </a:pPr>
            <a:r>
              <a:rPr lang="en-US" sz="1200" b="0" i="0" u="none" strike="noStrike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得：岗位、培训、暖巢</a:t>
            </a:r>
          </a:p>
          <a:p>
            <a:pPr marL="0" indent="0" algn="l">
              <a:lnSpc>
                <a:spcPct val="150000"/>
              </a:lnSpc>
            </a:pPr>
            <a:r>
              <a:rPr lang="en-US" sz="1200" b="0" i="0" u="none" strike="noStrike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给：配送、服务</a:t>
            </a:r>
          </a:p>
        </p:txBody>
      </p:sp>
      <p:sp>
        <p:nvSpPr>
          <p:cNvPr id="23" name="AutoShape 23"/>
          <p:cNvSpPr txBox="1"/>
          <p:nvPr/>
        </p:nvSpPr>
        <p:spPr>
          <a:xfrm>
            <a:off x="9652000" y="4572000"/>
            <a:ext cx="2032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200" b="1" i="0" u="none" strike="noStrike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市民</a:t>
            </a:r>
            <a:endParaRPr lang="en-US" sz="1100"/>
          </a:p>
          <a:p>
            <a:pPr marL="0" indent="0" algn="l">
              <a:lnSpc>
                <a:spcPct val="150000"/>
              </a:lnSpc>
            </a:pPr>
            <a:r>
              <a:rPr lang="en-US" sz="1200" b="0" i="0" u="none" strike="noStrike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得：好货不贵、下楼即得</a:t>
            </a:r>
          </a:p>
          <a:p>
            <a:pPr marL="0" indent="0" algn="l">
              <a:lnSpc>
                <a:spcPct val="150000"/>
              </a:lnSpc>
            </a:pPr>
            <a:r>
              <a:rPr lang="en-US" sz="1200" b="0" i="0" u="none" strike="noStrike">
                <a:solidFill>
                  <a:srgbClr val="323C4B"/>
                </a:solidFill>
                <a:latin typeface="Noto Sans SC"/>
                <a:ea typeface="Noto Sans SC"/>
                <a:cs typeface="Noto Sans SC"/>
                <a:sym typeface="Noto Sans SC"/>
              </a:rPr>
              <a:t>给：消费、口碑</a:t>
            </a:r>
          </a:p>
        </p:txBody>
      </p:sp>
      <p:sp>
        <p:nvSpPr>
          <p:cNvPr id="24" name="AutoShape 24"/>
          <p:cNvSpPr txBox="1"/>
          <p:nvPr/>
        </p:nvSpPr>
        <p:spPr>
          <a:xfrm>
            <a:off x="762000" y="6070600"/>
            <a:ext cx="1066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96A0AF"/>
                </a:solidFill>
                <a:latin typeface="Noto Sans SC"/>
                <a:ea typeface="Noto Sans SC"/>
                <a:cs typeface="Noto Sans SC"/>
                <a:sym typeface="Noto Sans SC"/>
              </a:rPr>
              <a:t>四方互相给、互相得，飞轮转起来，生态就自运行</a:t>
            </a:r>
            <a:endParaRPr lang="en-US"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C6202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 txBox="1"/>
          <p:nvPr/>
        </p:nvSpPr>
        <p:spPr>
          <a:xfrm>
            <a:off x="762000" y="457200"/>
            <a:ext cx="1066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C62026"/>
                </a:solidFill>
                <a:latin typeface="Noto Sans SC"/>
                <a:ea typeface="Noto Sans SC"/>
                <a:cs typeface="Noto Sans SC"/>
                <a:sym typeface="Noto Sans SC"/>
              </a:rPr>
              <a:t>请求支持事项</a:t>
            </a:r>
            <a:endParaRPr lang="en-US" sz="1100"/>
          </a:p>
        </p:txBody>
      </p:sp>
      <p:sp>
        <p:nvSpPr>
          <p:cNvPr id="4" name="AutoShape 4"/>
          <p:cNvSpPr txBox="1"/>
          <p:nvPr/>
        </p:nvSpPr>
        <p:spPr>
          <a:xfrm>
            <a:off x="762000" y="7874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0F2A52"/>
                </a:solidFill>
                <a:latin typeface="Noto Sans SC"/>
                <a:ea typeface="Noto Sans SC"/>
                <a:cs typeface="Noto Sans SC"/>
                <a:sym typeface="Noto Sans SC"/>
              </a:rPr>
              <a:t>请求支持五件事，把节点用起来、把生态转起来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651000"/>
            <a:ext cx="457200" cy="457200"/>
          </a:xfrm>
          <a:prstGeom prst="roundRect">
            <a:avLst>
              <a:gd name="adj" fmla="val 0"/>
            </a:avLst>
          </a:prstGeom>
          <a:solidFill>
            <a:srgbClr val="0F2A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 txBox="1"/>
          <p:nvPr/>
        </p:nvSpPr>
        <p:spPr>
          <a:xfrm>
            <a:off x="762000" y="1651000"/>
            <a:ext cx="4572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1</a:t>
            </a:r>
            <a:endParaRPr lang="en-US" sz="1100"/>
          </a:p>
        </p:txBody>
      </p:sp>
      <p:sp>
        <p:nvSpPr>
          <p:cNvPr id="7" name="AutoShape 7"/>
          <p:cNvSpPr txBox="1"/>
          <p:nvPr/>
        </p:nvSpPr>
        <p:spPr>
          <a:xfrm>
            <a:off x="1397000" y="1651000"/>
            <a:ext cx="10033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E2837"/>
                </a:solidFill>
                <a:latin typeface="Noto Sans SC"/>
                <a:ea typeface="Noto Sans SC"/>
                <a:cs typeface="Noto Sans SC"/>
                <a:sym typeface="Noto Sans SC"/>
              </a:rPr>
              <a:t>场地按期移交</a:t>
            </a:r>
            <a:endParaRPr lang="en-US" sz="1100"/>
          </a:p>
        </p:txBody>
      </p:sp>
      <p:sp>
        <p:nvSpPr>
          <p:cNvPr id="8" name="AutoShape 8"/>
          <p:cNvSpPr txBox="1"/>
          <p:nvPr/>
        </p:nvSpPr>
        <p:spPr>
          <a:xfrm>
            <a:off x="1397000" y="2006600"/>
            <a:ext cx="10033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05A69"/>
                </a:solidFill>
                <a:latin typeface="Noto Sans SC"/>
                <a:ea typeface="Noto Sans SC"/>
                <a:cs typeface="Noto Sans SC"/>
                <a:sym typeface="Noto Sans SC"/>
              </a:rPr>
              <a:t>盐仓客运中心一期西侧站房10月30日按期移交，支持转型用途变更备案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62000" y="2540000"/>
            <a:ext cx="457200" cy="457200"/>
          </a:xfrm>
          <a:prstGeom prst="roundRect">
            <a:avLst>
              <a:gd name="adj" fmla="val 0"/>
            </a:avLst>
          </a:prstGeom>
          <a:solidFill>
            <a:srgbClr val="0F2A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 txBox="1"/>
          <p:nvPr/>
        </p:nvSpPr>
        <p:spPr>
          <a:xfrm>
            <a:off x="762000" y="2540000"/>
            <a:ext cx="4572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2</a:t>
            </a:r>
            <a:endParaRPr lang="en-US" sz="1100"/>
          </a:p>
        </p:txBody>
      </p:sp>
      <p:sp>
        <p:nvSpPr>
          <p:cNvPr id="11" name="AutoShape 11"/>
          <p:cNvSpPr txBox="1"/>
          <p:nvPr/>
        </p:nvSpPr>
        <p:spPr>
          <a:xfrm>
            <a:off x="1397000" y="2540000"/>
            <a:ext cx="10033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E2837"/>
                </a:solidFill>
                <a:latin typeface="Noto Sans SC"/>
                <a:ea typeface="Noto Sans SC"/>
                <a:cs typeface="Noto Sans SC"/>
                <a:sym typeface="Noto Sans SC"/>
              </a:rPr>
              <a:t>纳入试点清单</a:t>
            </a:r>
            <a:endParaRPr lang="en-US" sz="1100"/>
          </a:p>
        </p:txBody>
      </p:sp>
      <p:sp>
        <p:nvSpPr>
          <p:cNvPr id="12" name="AutoShape 12"/>
          <p:cNvSpPr txBox="1"/>
          <p:nvPr/>
        </p:nvSpPr>
        <p:spPr>
          <a:xfrm>
            <a:off x="1397000" y="2895600"/>
            <a:ext cx="10033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05A69"/>
                </a:solidFill>
                <a:latin typeface="Noto Sans SC"/>
                <a:ea typeface="Noto Sans SC"/>
                <a:cs typeface="Noto Sans SC"/>
                <a:sym typeface="Noto Sans SC"/>
              </a:rPr>
              <a:t>纳入一刻钟便民生活圈、数商兴农、新就业群体服务试点，由商务局牵头对接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2000" y="3429000"/>
            <a:ext cx="457200" cy="457200"/>
          </a:xfrm>
          <a:prstGeom prst="roundRect">
            <a:avLst>
              <a:gd name="adj" fmla="val 0"/>
            </a:avLst>
          </a:prstGeom>
          <a:solidFill>
            <a:srgbClr val="0F2A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 txBox="1"/>
          <p:nvPr/>
        </p:nvSpPr>
        <p:spPr>
          <a:xfrm>
            <a:off x="762000" y="3429000"/>
            <a:ext cx="4572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3</a:t>
            </a:r>
            <a:endParaRPr lang="en-US" sz="1100"/>
          </a:p>
        </p:txBody>
      </p:sp>
      <p:sp>
        <p:nvSpPr>
          <p:cNvPr id="15" name="AutoShape 15"/>
          <p:cNvSpPr txBox="1"/>
          <p:nvPr/>
        </p:nvSpPr>
        <p:spPr>
          <a:xfrm>
            <a:off x="1397000" y="3429000"/>
            <a:ext cx="10033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E2837"/>
                </a:solidFill>
                <a:latin typeface="Noto Sans SC"/>
                <a:ea typeface="Noto Sans SC"/>
                <a:cs typeface="Noto Sans SC"/>
                <a:sym typeface="Noto Sans SC"/>
              </a:rPr>
              <a:t>资金政策支持</a:t>
            </a:r>
            <a:endParaRPr lang="en-US" sz="1100"/>
          </a:p>
        </p:txBody>
      </p:sp>
      <p:sp>
        <p:nvSpPr>
          <p:cNvPr id="16" name="AutoShape 16"/>
          <p:cNvSpPr txBox="1"/>
          <p:nvPr/>
        </p:nvSpPr>
        <p:spPr>
          <a:xfrm>
            <a:off x="1397000" y="3784600"/>
            <a:ext cx="10033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05A69"/>
                </a:solidFill>
                <a:latin typeface="Noto Sans SC"/>
                <a:ea typeface="Noto Sans SC"/>
                <a:cs typeface="Noto Sans SC"/>
                <a:sym typeface="Noto Sans SC"/>
              </a:rPr>
              <a:t>按《提振消费专项行动方案》第（二十八）条，给予一期装修补贴和入驻商户贷款贴息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62000" y="4318000"/>
            <a:ext cx="457200" cy="457200"/>
          </a:xfrm>
          <a:prstGeom prst="roundRect">
            <a:avLst>
              <a:gd name="adj" fmla="val 0"/>
            </a:avLst>
          </a:prstGeom>
          <a:solidFill>
            <a:srgbClr val="0F2A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 txBox="1"/>
          <p:nvPr/>
        </p:nvSpPr>
        <p:spPr>
          <a:xfrm>
            <a:off x="762000" y="4318000"/>
            <a:ext cx="4572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4</a:t>
            </a:r>
            <a:endParaRPr lang="en-US" sz="1100"/>
          </a:p>
        </p:txBody>
      </p:sp>
      <p:sp>
        <p:nvSpPr>
          <p:cNvPr id="19" name="AutoShape 19"/>
          <p:cNvSpPr txBox="1"/>
          <p:nvPr/>
        </p:nvSpPr>
        <p:spPr>
          <a:xfrm>
            <a:off x="1397000" y="4318000"/>
            <a:ext cx="10033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E2837"/>
                </a:solidFill>
                <a:latin typeface="Noto Sans SC"/>
                <a:ea typeface="Noto Sans SC"/>
                <a:cs typeface="Noto Sans SC"/>
                <a:sym typeface="Noto Sans SC"/>
              </a:rPr>
              <a:t>招商与采购对接</a:t>
            </a:r>
            <a:endParaRPr lang="en-US" sz="1100"/>
          </a:p>
        </p:txBody>
      </p:sp>
      <p:sp>
        <p:nvSpPr>
          <p:cNvPr id="20" name="AutoShape 20"/>
          <p:cNvSpPr txBox="1"/>
          <p:nvPr/>
        </p:nvSpPr>
        <p:spPr>
          <a:xfrm>
            <a:off x="1397000" y="4673600"/>
            <a:ext cx="10033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05A69"/>
                </a:solidFill>
                <a:latin typeface="Noto Sans SC"/>
                <a:ea typeface="Noto Sans SC"/>
                <a:cs typeface="Noto Sans SC"/>
                <a:sym typeface="Noto Sans SC"/>
              </a:rPr>
              <a:t>以政府名义发布首批30席招商公告，对接本地国企、工会节日慰问品采购（第（三十）条）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762000" y="5207000"/>
            <a:ext cx="457200" cy="457200"/>
          </a:xfrm>
          <a:prstGeom prst="roundRect">
            <a:avLst>
              <a:gd name="adj" fmla="val 0"/>
            </a:avLst>
          </a:prstGeom>
          <a:solidFill>
            <a:srgbClr val="C6202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2" name="AutoShape 22"/>
          <p:cNvSpPr txBox="1"/>
          <p:nvPr/>
        </p:nvSpPr>
        <p:spPr>
          <a:xfrm>
            <a:off x="762000" y="5207000"/>
            <a:ext cx="4572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5</a:t>
            </a:r>
            <a:endParaRPr lang="en-US" sz="1100"/>
          </a:p>
        </p:txBody>
      </p:sp>
      <p:sp>
        <p:nvSpPr>
          <p:cNvPr id="23" name="AutoShape 23"/>
          <p:cNvSpPr txBox="1"/>
          <p:nvPr/>
        </p:nvSpPr>
        <p:spPr>
          <a:xfrm>
            <a:off x="1397000" y="5207000"/>
            <a:ext cx="10033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C62026"/>
                </a:solidFill>
                <a:latin typeface="Noto Sans SC"/>
                <a:ea typeface="Noto Sans SC"/>
                <a:cs typeface="Noto Sans SC"/>
                <a:sym typeface="Noto Sans SC"/>
              </a:rPr>
              <a:t>二期整体预留</a:t>
            </a:r>
            <a:endParaRPr lang="en-US" sz="1100"/>
          </a:p>
        </p:txBody>
      </p:sp>
      <p:sp>
        <p:nvSpPr>
          <p:cNvPr id="24" name="AutoShape 24"/>
          <p:cNvSpPr txBox="1"/>
          <p:nvPr/>
        </p:nvSpPr>
        <p:spPr>
          <a:xfrm>
            <a:off x="1397000" y="5562600"/>
            <a:ext cx="10033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505A69"/>
                </a:solidFill>
                <a:latin typeface="Noto Sans SC"/>
                <a:ea typeface="Noto Sans SC"/>
                <a:cs typeface="Noto Sans SC"/>
                <a:sym typeface="Noto Sans SC"/>
              </a:rPr>
              <a:t>2028年甬舟铁路通车后，东侧站房约100亩枢纽优先整体移交本项目运营</a:t>
            </a:r>
            <a:endParaRPr lang="en-US" sz="1100"/>
          </a:p>
        </p:txBody>
      </p:sp>
      <p:sp>
        <p:nvSpPr>
          <p:cNvPr id="25" name="AutoShape 25"/>
          <p:cNvSpPr txBox="1"/>
          <p:nvPr/>
        </p:nvSpPr>
        <p:spPr>
          <a:xfrm>
            <a:off x="762000" y="6096000"/>
            <a:ext cx="10668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 dirty="0" err="1">
                <a:solidFill>
                  <a:srgbClr val="96A0AF"/>
                </a:solidFill>
                <a:latin typeface="Noto Sans SC"/>
                <a:ea typeface="Noto Sans SC"/>
                <a:cs typeface="Noto Sans SC"/>
                <a:sym typeface="Noto Sans SC"/>
              </a:rPr>
              <a:t>政策依据</a:t>
            </a:r>
            <a:r>
              <a:rPr lang="en-US" sz="1100" b="0" i="0" u="none" strike="noStrike" dirty="0">
                <a:solidFill>
                  <a:srgbClr val="96A0AF"/>
                </a:solidFill>
                <a:latin typeface="Noto Sans SC"/>
                <a:ea typeface="Noto Sans SC"/>
                <a:cs typeface="Noto Sans SC"/>
                <a:sym typeface="Noto Sans SC"/>
              </a:rPr>
              <a:t>：《</a:t>
            </a:r>
            <a:r>
              <a:rPr lang="en-US" sz="1100" b="0" i="0" u="none" strike="noStrike" dirty="0" err="1">
                <a:solidFill>
                  <a:srgbClr val="96A0AF"/>
                </a:solidFill>
                <a:latin typeface="Noto Sans SC"/>
                <a:ea typeface="Noto Sans SC"/>
                <a:cs typeface="Noto Sans SC"/>
                <a:sym typeface="Noto Sans SC"/>
              </a:rPr>
              <a:t>提振消费专项行动方案》第（二十八）条财政补贴贷款贴息、第（三十）条工会经费消费帮扶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A52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01600" cy="6858000"/>
          </a:xfrm>
          <a:prstGeom prst="roundRect">
            <a:avLst>
              <a:gd name="adj" fmla="val 0"/>
            </a:avLst>
          </a:prstGeom>
          <a:solidFill>
            <a:srgbClr val="C6202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 txBox="1"/>
          <p:nvPr/>
        </p:nvSpPr>
        <p:spPr>
          <a:xfrm>
            <a:off x="1016000" y="1778000"/>
            <a:ext cx="1016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0" i="0" u="none" strike="noStrike" dirty="0" err="1">
                <a:solidFill>
                  <a:srgbClr val="C8D7EB"/>
                </a:solidFill>
                <a:latin typeface="Noto Sans SC"/>
                <a:ea typeface="Noto Sans SC"/>
                <a:cs typeface="Noto Sans SC"/>
                <a:sym typeface="Noto Sans SC"/>
              </a:rPr>
              <a:t>结语</a:t>
            </a:r>
            <a:endParaRPr lang="en-US" sz="1800" dirty="0"/>
          </a:p>
        </p:txBody>
      </p:sp>
      <p:sp>
        <p:nvSpPr>
          <p:cNvPr id="4" name="AutoShape 4"/>
          <p:cNvSpPr txBox="1"/>
          <p:nvPr/>
        </p:nvSpPr>
        <p:spPr>
          <a:xfrm>
            <a:off x="1016000" y="2540000"/>
            <a:ext cx="1016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政府给一个节点</a:t>
            </a:r>
            <a:endParaRPr lang="en-US" sz="1100"/>
          </a:p>
        </p:txBody>
      </p:sp>
      <p:sp>
        <p:nvSpPr>
          <p:cNvPr id="5" name="AutoShape 5"/>
          <p:cNvSpPr txBox="1"/>
          <p:nvPr/>
        </p:nvSpPr>
        <p:spPr>
          <a:xfrm>
            <a:off x="1016000" y="3683000"/>
            <a:ext cx="1016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我们还一个生态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34376">
            <a:off x="5461032" y="5073650"/>
            <a:ext cx="127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C62026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7" name="AutoShape 7"/>
          <p:cNvSpPr txBox="1"/>
          <p:nvPr/>
        </p:nvSpPr>
        <p:spPr>
          <a:xfrm>
            <a:off x="1016000" y="5397500"/>
            <a:ext cx="1016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 dirty="0" err="1">
                <a:solidFill>
                  <a:srgbClr val="DCE6F5"/>
                </a:solidFill>
                <a:latin typeface="Noto Sans SC"/>
                <a:ea typeface="Noto Sans SC"/>
                <a:cs typeface="Noto Sans SC"/>
                <a:sym typeface="Noto Sans SC"/>
              </a:rPr>
              <a:t>美线云链</a:t>
            </a:r>
            <a:r>
              <a:rPr lang="en-US" sz="1600" b="0" i="0" u="none" strike="noStrike" dirty="0">
                <a:solidFill>
                  <a:srgbClr val="DCE6F5"/>
                </a:solidFill>
                <a:latin typeface="Noto Sans SC"/>
                <a:ea typeface="Noto Sans SC"/>
                <a:cs typeface="Noto Sans SC"/>
                <a:sym typeface="Noto Sans SC"/>
              </a:rPr>
              <a:t> ·</a:t>
            </a:r>
            <a:r>
              <a:rPr lang="ja-JP" altLang="en-US" sz="1600" b="0" i="0" u="none" strike="noStrike" dirty="0">
                <a:solidFill>
                  <a:srgbClr val="DCE6F5"/>
                </a:solidFill>
                <a:latin typeface="Noto Sans SC"/>
                <a:ea typeface="Noto Sans SC"/>
                <a:cs typeface="Noto Sans SC"/>
                <a:sym typeface="Noto Sans SC"/>
              </a:rPr>
              <a:t>智汇・品质电商数字产业园</a:t>
            </a:r>
            <a:endParaRPr lang="en-US" sz="1100" dirty="0"/>
          </a:p>
        </p:txBody>
      </p:sp>
      <p:sp>
        <p:nvSpPr>
          <p:cNvPr id="8" name="AutoShape 8"/>
          <p:cNvSpPr txBox="1"/>
          <p:nvPr/>
        </p:nvSpPr>
        <p:spPr>
          <a:xfrm>
            <a:off x="1016000" y="6096000"/>
            <a:ext cx="1016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lnSpc>
                <a:spcPct val="125000"/>
              </a:lnSpc>
              <a:defRPr/>
            </a:pPr>
            <a:r>
              <a:rPr lang="en-US" sz="1300" b="0" i="0" u="none" strike="noStrike" dirty="0" err="1">
                <a:solidFill>
                  <a:srgbClr val="B4C3D7"/>
                </a:solidFill>
                <a:latin typeface="Noto Sans SC"/>
                <a:ea typeface="Noto Sans SC"/>
                <a:cs typeface="Noto Sans SC"/>
                <a:sym typeface="Noto Sans SC"/>
              </a:rPr>
              <a:t>汇报单位</a:t>
            </a:r>
            <a:r>
              <a:rPr lang="en-US" sz="1300" b="0" i="0" u="none" strike="noStrike" dirty="0">
                <a:solidFill>
                  <a:srgbClr val="B4C3D7"/>
                </a:solidFill>
                <a:latin typeface="Noto Sans SC"/>
                <a:ea typeface="Noto Sans SC"/>
                <a:cs typeface="Noto Sans SC"/>
                <a:sym typeface="Noto Sans SC"/>
              </a:rPr>
              <a:t>：</a:t>
            </a:r>
            <a:r>
              <a:rPr lang="zh-CN" altLang="en-US" sz="1300" dirty="0">
                <a:solidFill>
                  <a:srgbClr val="B4C3D7"/>
                </a:solidFill>
                <a:latin typeface="Noto Sans SC"/>
                <a:ea typeface="Noto Sans SC"/>
                <a:cs typeface="Noto Sans SC"/>
                <a:sym typeface="Noto Sans SC"/>
              </a:rPr>
              <a:t>浙江美线网络科技有限公司</a:t>
            </a:r>
            <a:r>
              <a:rPr lang="en-US" sz="1300" b="0" i="0" u="none" strike="noStrike" dirty="0">
                <a:solidFill>
                  <a:srgbClr val="B4C3D7"/>
                </a:solidFill>
                <a:latin typeface="Noto Sans SC"/>
                <a:ea typeface="Noto Sans SC"/>
                <a:cs typeface="Noto Sans SC"/>
                <a:sym typeface="Noto Sans SC"/>
              </a:rPr>
              <a:t>· 2026年10月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1874</Words>
  <Application>Microsoft Office PowerPoint</Application>
  <PresentationFormat>宽屏</PresentationFormat>
  <Paragraphs>347</Paragraphs>
  <Slides>17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21" baseType="lpstr">
      <vt:lpstr>Noto Sans SC</vt:lpstr>
      <vt:lpstr>Arial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wyyzhyx</dc:creator>
  <cp:lastModifiedBy>ying xiao</cp:lastModifiedBy>
  <cp:revision>1</cp:revision>
  <dcterms:modified xsi:type="dcterms:W3CDTF">2026-10-13T06:36:11Z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2026-10-13T05:28:22Z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2d7c9e68-70d3-4bc2-96b2-f313f79c0959</vt:lpwstr>
  </property>
  <property fmtid="{D5CDD505-2E9C-101B-9397-08002B2CF9AE}" pid="7" name="MSIP_Label_defa4170-0d19-0005-0004-bc88714345d2_ActionId">
    <vt:lpwstr>ac2d0f4d-dbe0-44ff-9c9d-62ff64142d39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10, 3, 0, 1</vt:lpwstr>
  </property>
</Properties>
</file>